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84" r:id="rId10"/>
    <p:sldId id="283" r:id="rId11"/>
    <p:sldId id="285" r:id="rId12"/>
    <p:sldId id="264" r:id="rId13"/>
    <p:sldId id="265" r:id="rId14"/>
    <p:sldId id="269" r:id="rId15"/>
    <p:sldId id="270" r:id="rId16"/>
    <p:sldId id="271" r:id="rId17"/>
    <p:sldId id="273" r:id="rId18"/>
    <p:sldId id="274" r:id="rId19"/>
    <p:sldId id="275" r:id="rId20"/>
    <p:sldId id="276" r:id="rId21"/>
    <p:sldId id="281" r:id="rId22"/>
    <p:sldId id="277" r:id="rId23"/>
    <p:sldId id="286" r:id="rId24"/>
    <p:sldId id="287" r:id="rId25"/>
    <p:sldId id="288" r:id="rId26"/>
    <p:sldId id="280"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9421FB-FBB5-402A-B757-D614BCDDB40B}" type="datetimeFigureOut">
              <a:rPr lang="tr-TR" smtClean="0"/>
              <a:pPr/>
              <a:t>17.3.2016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AC5B9-AE6E-4FCD-A556-0997F4CFB69C}" type="slidenum">
              <a:rPr lang="tr-TR" smtClean="0"/>
              <a:pPr/>
              <a:t>‹#›</a:t>
            </a:fld>
            <a:endParaRPr lang="tr-TR"/>
          </a:p>
        </p:txBody>
      </p:sp>
    </p:spTree>
    <p:extLst>
      <p:ext uri="{BB962C8B-B14F-4D97-AF65-F5344CB8AC3E}">
        <p14:creationId xmlns:p14="http://schemas.microsoft.com/office/powerpoint/2010/main" val="1165601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C39843C-46B2-4561-B737-6C52B9CC20AE}" type="datetime1">
              <a:rPr lang="tr-TR" smtClean="0"/>
              <a:pPr/>
              <a:t>17.3.2016</a:t>
            </a:fld>
            <a:endParaRPr lang="tr-TR"/>
          </a:p>
        </p:txBody>
      </p:sp>
      <p:sp>
        <p:nvSpPr>
          <p:cNvPr id="19" name="18 Altbilgi Yer Tutucusu"/>
          <p:cNvSpPr>
            <a:spLocks noGrp="1"/>
          </p:cNvSpPr>
          <p:nvPr>
            <p:ph type="ftr" sz="quarter" idx="11"/>
          </p:nvPr>
        </p:nvSpPr>
        <p:spPr/>
        <p:txBody>
          <a:bodyPr/>
          <a:lstStyle/>
          <a:p>
            <a:r>
              <a:rPr lang="tr-TR" smtClean="0"/>
              <a:t>ograhle@hotmail.com</a:t>
            </a:r>
            <a:endParaRPr lang="tr-TR"/>
          </a:p>
        </p:txBody>
      </p:sp>
      <p:sp>
        <p:nvSpPr>
          <p:cNvPr id="27" name="26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615E0A7-38E9-40F6-AB93-80116483BEEA}" type="datetime1">
              <a:rPr lang="tr-TR" smtClean="0"/>
              <a:pPr/>
              <a:t>17.3.2016</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6454471-6579-4362-AF7A-53DC89ACBDD9}" type="datetime1">
              <a:rPr lang="tr-TR" smtClean="0"/>
              <a:pPr/>
              <a:t>17.3.2016</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4559C0E-EA47-4C22-85F3-62B6C5C63503}" type="datetime1">
              <a:rPr lang="tr-TR" smtClean="0"/>
              <a:pPr/>
              <a:t>17.3.2016</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F432E29-7545-4B00-A209-79266E67165F}" type="datetime1">
              <a:rPr lang="tr-TR" smtClean="0"/>
              <a:pPr/>
              <a:t>17.3.2016</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9FF05E-1D67-49B7-9D71-E543880FFE3E}" type="datetime1">
              <a:rPr lang="tr-TR" smtClean="0"/>
              <a:pPr/>
              <a:t>17.3.2016</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
        <p:nvSpPr>
          <p:cNvPr id="7" name="6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9238394-812E-445C-AB35-D5CA667EE939}" type="datetime1">
              <a:rPr lang="tr-TR" smtClean="0"/>
              <a:pPr/>
              <a:t>17.3.2016</a:t>
            </a:fld>
            <a:endParaRPr lang="tr-TR"/>
          </a:p>
        </p:txBody>
      </p:sp>
      <p:sp>
        <p:nvSpPr>
          <p:cNvPr id="8" name="7 Altbilgi Yer Tutucusu"/>
          <p:cNvSpPr>
            <a:spLocks noGrp="1"/>
          </p:cNvSpPr>
          <p:nvPr>
            <p:ph type="ftr" sz="quarter" idx="11"/>
          </p:nvPr>
        </p:nvSpPr>
        <p:spPr/>
        <p:txBody>
          <a:bodyPr/>
          <a:lstStyle/>
          <a:p>
            <a:r>
              <a:rPr lang="tr-TR" smtClean="0"/>
              <a:t>ograhle@hotmail.com</a:t>
            </a:r>
            <a:endParaRPr lang="tr-TR"/>
          </a:p>
        </p:txBody>
      </p:sp>
      <p:sp>
        <p:nvSpPr>
          <p:cNvPr id="9" name="8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EC9BADB8-2245-48FD-9B6F-7F8EA839BC24}" type="datetime1">
              <a:rPr lang="tr-TR" smtClean="0"/>
              <a:pPr/>
              <a:t>17.3.2016</a:t>
            </a:fld>
            <a:endParaRPr lang="tr-TR"/>
          </a:p>
        </p:txBody>
      </p:sp>
      <p:sp>
        <p:nvSpPr>
          <p:cNvPr id="8" name="7 Slayt Numarası Yer Tutucusu"/>
          <p:cNvSpPr>
            <a:spLocks noGrp="1"/>
          </p:cNvSpPr>
          <p:nvPr>
            <p:ph type="sldNum" sz="quarter" idx="11"/>
          </p:nvPr>
        </p:nvSpPr>
        <p:spPr/>
        <p:txBody>
          <a:bodyPr/>
          <a:lstStyle/>
          <a:p>
            <a:fld id="{4CA5CFAE-E32A-477B-B424-AFAE84A9C0CB}" type="slidenum">
              <a:rPr lang="tr-TR" smtClean="0"/>
              <a:pPr/>
              <a:t>‹#›</a:t>
            </a:fld>
            <a:endParaRPr lang="tr-TR"/>
          </a:p>
        </p:txBody>
      </p:sp>
      <p:sp>
        <p:nvSpPr>
          <p:cNvPr id="9" name="8 Altbilgi Yer Tutucusu"/>
          <p:cNvSpPr>
            <a:spLocks noGrp="1"/>
          </p:cNvSpPr>
          <p:nvPr>
            <p:ph type="ftr" sz="quarter" idx="12"/>
          </p:nvPr>
        </p:nvSpPr>
        <p:spPr/>
        <p:txBody>
          <a:bodyPr/>
          <a:lstStyle/>
          <a:p>
            <a:r>
              <a:rPr lang="tr-TR" smtClean="0"/>
              <a:t>ograhle@hotmail.com</a:t>
            </a:r>
            <a:endParaRPr lang="tr-TR"/>
          </a:p>
        </p:txBody>
      </p:sp>
    </p:spTree>
  </p:cSld>
  <p:clrMapOvr>
    <a:masterClrMapping/>
  </p:clrMapOvr>
  <p:transition spd="me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97C0372-5519-4ECF-AAB1-8C942170BE3E}" type="datetime1">
              <a:rPr lang="tr-TR" smtClean="0"/>
              <a:pPr/>
              <a:t>17.3.2016</a:t>
            </a:fld>
            <a:endParaRPr lang="tr-TR"/>
          </a:p>
        </p:txBody>
      </p:sp>
      <p:sp>
        <p:nvSpPr>
          <p:cNvPr id="3" name="2 Altbilgi Yer Tutucusu"/>
          <p:cNvSpPr>
            <a:spLocks noGrp="1"/>
          </p:cNvSpPr>
          <p:nvPr>
            <p:ph type="ftr" sz="quarter" idx="11"/>
          </p:nvPr>
        </p:nvSpPr>
        <p:spPr/>
        <p:txBody>
          <a:bodyPr/>
          <a:lstStyle/>
          <a:p>
            <a:r>
              <a:rPr lang="tr-TR" smtClean="0"/>
              <a:t>ograhle@hotmail.com</a:t>
            </a:r>
            <a:endParaRPr lang="tr-TR"/>
          </a:p>
        </p:txBody>
      </p:sp>
      <p:sp>
        <p:nvSpPr>
          <p:cNvPr id="4" name="3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35BD638-F253-4EA0-9079-01DEF478F683}" type="datetime1">
              <a:rPr lang="tr-TR" smtClean="0"/>
              <a:pPr/>
              <a:t>17.3.2016</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91AA1389-121D-46B8-9DC4-841B763F7773}" type="datetime1">
              <a:rPr lang="tr-TR" smtClean="0"/>
              <a:pPr/>
              <a:t>17.3.2016</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
        <p:nvSpPr>
          <p:cNvPr id="7" name="6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20C2988-777C-48A8-9F19-7FE4700DF1E2}" type="datetime1">
              <a:rPr lang="tr-TR" smtClean="0"/>
              <a:pPr/>
              <a:t>17.3.2016</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tr-TR" smtClean="0"/>
              <a:t>ograhle@hotmail.com</a:t>
            </a:r>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CA5CFAE-E32A-477B-B424-AFAE84A9C0C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ndAc>
      <p:stSnd>
        <p:snd r:embed="rId13" name="chimes.wav"/>
      </p:stSnd>
    </p:sndAc>
  </p:transition>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tr/url?sa=i&amp;rct=j&amp;q=toplant%C4%B1+ho%C5%9F+geldiniz&amp;source=images&amp;cd=&amp;cad=rja&amp;docid=D0AajnUedQAU0M&amp;tbnid=OQdJaPUqPAe4QM:&amp;ved=&amp;url=http://portal.kays.kalkinma.gov.tr/?cat=6&amp;ei=0-BnUdWPHobhPIPbgIAC&amp;bvm=bv.45175338,d.ZWU&amp;psig=AFQjCNGJz_QclUcBmfE_4Jhscc-cKapWWg&amp;ust=1365848659980993"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tr/url?sa=i&amp;rct=j&amp;q=%C5%9Fdz&amp;source=images&amp;cd=&amp;cad=rja&amp;docid=ToSnWgsb_hQd0M&amp;tbnid=Jk26krL8neyyzM:&amp;ved=&amp;url=http://www.facebook.com/teknolojivetasarim1&amp;ei=2eNnUcnQMIbTPK3SgYAL&amp;bvm=bv.45175338,d.ZWU&amp;psig=AFQjCNHiqZam5fzWAUaN2hJTDaQ3AiTkgA&amp;ust=1365849433985834"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tr/url?sa=i&amp;rct=j&amp;q=sdz+sergisi&amp;source=images&amp;cd=&amp;docid=72wlTEJWZLftwM&amp;tbnid=F69YagfM5kGvSM:&amp;ved=&amp;url=http://www.tvted.org.tr/&amp;ei=VORnUaTUMMTNOMOwgIAO&amp;bvm=bv.45175338,d.ZWU&amp;psig=AFQjCNFmqM43gDtBvAmzw93N2LIMWzvvUg&amp;ust=1365849557774758"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291" y="4475163"/>
            <a:ext cx="3335337" cy="208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Dikdörtgen"/>
          <p:cNvSpPr/>
          <p:nvPr/>
        </p:nvSpPr>
        <p:spPr>
          <a:xfrm>
            <a:off x="899592" y="2708920"/>
            <a:ext cx="6624736" cy="3416320"/>
          </a:xfrm>
          <a:prstGeom prst="rect">
            <a:avLst/>
          </a:prstGeom>
        </p:spPr>
        <p:txBody>
          <a:bodyPr wrap="square">
            <a:spAutoFit/>
          </a:bodyPr>
          <a:lstStyle/>
          <a:p>
            <a:pPr algn="ctr"/>
            <a: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ŞİMDİ DÜŞÜNME ZAMANI 2016</a:t>
            </a:r>
            <a:b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br>
            <a: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  TEKNOLOJİ VE TASARIM DERSİ ÖĞRENCİ</a:t>
            </a:r>
            <a:b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br>
            <a: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 ETKİNLİKLERİ ULUSAL SERGİSİ</a:t>
            </a:r>
            <a:endParaRPr lang="tr-TR"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Veri Yer Tutucusu"/>
          <p:cNvSpPr>
            <a:spLocks noGrp="1"/>
          </p:cNvSpPr>
          <p:nvPr>
            <p:ph type="dt" sz="half" idx="10"/>
          </p:nvPr>
        </p:nvSpPr>
        <p:spPr/>
        <p:txBody>
          <a:bodyPr/>
          <a:lstStyle/>
          <a:p>
            <a:fld id="{3FF6DBF8-68C4-467C-A187-8A9B19368173}" type="datetime1">
              <a:rPr lang="tr-TR" smtClean="0"/>
              <a:pPr/>
              <a:t>17.3.2016</a:t>
            </a:fld>
            <a:endParaRPr lang="tr-TR"/>
          </a:p>
        </p:txBody>
      </p:sp>
      <p:sp>
        <p:nvSpPr>
          <p:cNvPr id="7" name="6 Slayt Numarası Yer Tutucusu"/>
          <p:cNvSpPr>
            <a:spLocks noGrp="1"/>
          </p:cNvSpPr>
          <p:nvPr>
            <p:ph type="sldNum" sz="quarter" idx="12"/>
          </p:nvPr>
        </p:nvSpPr>
        <p:spPr/>
        <p:txBody>
          <a:bodyPr/>
          <a:lstStyle/>
          <a:p>
            <a:fld id="{4CA5CFAE-E32A-477B-B424-AFAE84A9C0CB}" type="slidenum">
              <a:rPr lang="tr-TR" smtClean="0"/>
              <a:pPr/>
              <a:t>1</a:t>
            </a:fld>
            <a:endParaRPr lang="tr-TR"/>
          </a:p>
        </p:txBody>
      </p:sp>
      <p:sp>
        <p:nvSpPr>
          <p:cNvPr id="8" name="7 Altbilgi Yer Tutucusu"/>
          <p:cNvSpPr>
            <a:spLocks noGrp="1"/>
          </p:cNvSpPr>
          <p:nvPr>
            <p:ph type="ftr" sz="quarter" idx="11"/>
          </p:nvPr>
        </p:nvSpPr>
        <p:spPr/>
        <p:txBody>
          <a:bodyPr/>
          <a:lstStyle/>
          <a:p>
            <a:r>
              <a:rPr lang="tr-TR" smtClean="0"/>
              <a:t>ograhle@hotmail.com</a:t>
            </a:r>
            <a:endParaRPr lang="tr-T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188640"/>
            <a:ext cx="6108179" cy="252028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Tree>
  </p:cSld>
  <p:clrMapOvr>
    <a:masterClrMapping/>
  </p:clrMapOvr>
  <p:transition spd="me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Okullarda ders öğretmenleri;</a:t>
            </a:r>
            <a:endParaRPr lang="tr-TR" dirty="0"/>
          </a:p>
        </p:txBody>
      </p:sp>
      <p:sp>
        <p:nvSpPr>
          <p:cNvPr id="3" name="İçerik Yer Tutucusu 2"/>
          <p:cNvSpPr>
            <a:spLocks noGrp="1"/>
          </p:cNvSpPr>
          <p:nvPr>
            <p:ph idx="1"/>
          </p:nvPr>
        </p:nvSpPr>
        <p:spPr/>
        <p:txBody>
          <a:bodyPr>
            <a:normAutofit/>
          </a:bodyPr>
          <a:lstStyle/>
          <a:p>
            <a:r>
              <a:rPr lang="tr-T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Gönderilen her çalışmaya ait Öğrenci Etkinliği Bildirim Formunu doldurup CD’ye kayıtlı durumda; </a:t>
            </a:r>
            <a:endParaRPr lang="tr-TR"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Veri Yer Tutucusu 3"/>
          <p:cNvSpPr>
            <a:spLocks noGrp="1"/>
          </p:cNvSpPr>
          <p:nvPr>
            <p:ph type="dt" sz="half" idx="10"/>
          </p:nvPr>
        </p:nvSpPr>
        <p:spPr/>
        <p:txBody>
          <a:bodyPr/>
          <a:lstStyle/>
          <a:p>
            <a:fld id="{F4559C0E-EA47-4C22-85F3-62B6C5C63503}" type="datetime1">
              <a:rPr lang="tr-TR" smtClean="0">
                <a:solidFill>
                  <a:srgbClr val="D4D2D0">
                    <a:shade val="50000"/>
                  </a:srgbClr>
                </a:solidFill>
              </a:rPr>
              <a:pPr/>
              <a:t>17.3.2016</a:t>
            </a:fld>
            <a:endParaRPr lang="tr-TR">
              <a:solidFill>
                <a:srgbClr val="D4D2D0">
                  <a:shade val="50000"/>
                </a:srgbClr>
              </a:solidFill>
            </a:endParaRPr>
          </a:p>
        </p:txBody>
      </p:sp>
      <p:sp>
        <p:nvSpPr>
          <p:cNvPr id="5" name="Altbilgi Yer Tutucusu 4"/>
          <p:cNvSpPr>
            <a:spLocks noGrp="1"/>
          </p:cNvSpPr>
          <p:nvPr>
            <p:ph type="ftr" sz="quarter" idx="11"/>
          </p:nvPr>
        </p:nvSpPr>
        <p:spPr/>
        <p:txBody>
          <a:bodyPr/>
          <a:lstStyle/>
          <a:p>
            <a:r>
              <a:rPr lang="tr-TR" smtClean="0">
                <a:solidFill>
                  <a:srgbClr val="D4D2D0">
                    <a:shade val="50000"/>
                  </a:srgbClr>
                </a:solidFill>
              </a:rPr>
              <a:t>ograhle@hotmail.com</a:t>
            </a:r>
            <a:endParaRPr lang="tr-TR">
              <a:solidFill>
                <a:srgbClr val="D4D2D0">
                  <a:shade val="50000"/>
                </a:srgbClr>
              </a:solidFill>
            </a:endParaRPr>
          </a:p>
        </p:txBody>
      </p:sp>
      <p:sp>
        <p:nvSpPr>
          <p:cNvPr id="6" name="Slayt Numarası Yer Tutucusu 5"/>
          <p:cNvSpPr>
            <a:spLocks noGrp="1"/>
          </p:cNvSpPr>
          <p:nvPr>
            <p:ph type="sldNum" sz="quarter" idx="12"/>
          </p:nvPr>
        </p:nvSpPr>
        <p:spPr/>
        <p:txBody>
          <a:bodyPr/>
          <a:lstStyle/>
          <a:p>
            <a:fld id="{4CA5CFAE-E32A-477B-B424-AFAE84A9C0CB}" type="slidenum">
              <a:rPr lang="tr-TR" smtClean="0">
                <a:solidFill>
                  <a:srgbClr val="D4D2D0">
                    <a:shade val="50000"/>
                  </a:srgbClr>
                </a:solidFill>
              </a:rPr>
              <a:pPr/>
              <a:t>10</a:t>
            </a:fld>
            <a:endParaRPr lang="tr-TR">
              <a:solidFill>
                <a:srgbClr val="D4D2D0">
                  <a:shade val="50000"/>
                </a:srgbClr>
              </a:solidFill>
            </a:endParaRPr>
          </a:p>
        </p:txBody>
      </p:sp>
    </p:spTree>
    <p:extLst>
      <p:ext uri="{BB962C8B-B14F-4D97-AF65-F5344CB8AC3E}">
        <p14:creationId xmlns:p14="http://schemas.microsoft.com/office/powerpoint/2010/main" val="2419793417"/>
      </p:ext>
    </p:extLst>
  </p:cSld>
  <p:clrMapOvr>
    <a:masterClrMapping/>
  </p:clrMapOvr>
  <p:transition spd="med">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Okullarda ders öğretmenleri;</a:t>
            </a:r>
          </a:p>
        </p:txBody>
      </p:sp>
      <p:sp>
        <p:nvSpPr>
          <p:cNvPr id="3" name="İçerik Yer Tutucusu 2"/>
          <p:cNvSpPr>
            <a:spLocks noGrp="1"/>
          </p:cNvSpPr>
          <p:nvPr>
            <p:ph idx="1"/>
          </p:nvPr>
        </p:nvSpPr>
        <p:spPr/>
        <p:txBody>
          <a:bodyPr>
            <a:normAutofit fontScale="92500"/>
          </a:bodyPr>
          <a:lstStyle/>
          <a:p>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Ç</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alışmanın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gelişimini anlatan sürecin anlatıldığı özetle birlikte yine süreci ifade eden en az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3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en çok 5 adet çalışmaya ait fotoğrafı da forma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yapıştıracaklar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ve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çalışma ile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ilgili kendi görüşünü de belirterek (form üzerinde</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komisyona göndereceklerdir.</a:t>
            </a:r>
          </a:p>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Eğer sergide elektrik enerjisine gerek duyuyorsa bu konuya da açıklık getireceklerdir.</a:t>
            </a:r>
            <a:endPar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endParaRPr lang="tr-TR" dirty="0"/>
          </a:p>
        </p:txBody>
      </p:sp>
      <p:sp>
        <p:nvSpPr>
          <p:cNvPr id="4" name="Veri Yer Tutucusu 3"/>
          <p:cNvSpPr>
            <a:spLocks noGrp="1"/>
          </p:cNvSpPr>
          <p:nvPr>
            <p:ph type="dt" sz="half" idx="10"/>
          </p:nvPr>
        </p:nvSpPr>
        <p:spPr/>
        <p:txBody>
          <a:bodyPr/>
          <a:lstStyle/>
          <a:p>
            <a:fld id="{F4559C0E-EA47-4C22-85F3-62B6C5C63503}" type="datetime1">
              <a:rPr lang="tr-TR" smtClean="0">
                <a:solidFill>
                  <a:srgbClr val="D4D2D0">
                    <a:shade val="50000"/>
                  </a:srgbClr>
                </a:solidFill>
              </a:rPr>
              <a:pPr/>
              <a:t>17.3.2016</a:t>
            </a:fld>
            <a:endParaRPr lang="tr-TR">
              <a:solidFill>
                <a:srgbClr val="D4D2D0">
                  <a:shade val="50000"/>
                </a:srgbClr>
              </a:solidFill>
            </a:endParaRPr>
          </a:p>
        </p:txBody>
      </p:sp>
      <p:sp>
        <p:nvSpPr>
          <p:cNvPr id="5" name="Altbilgi Yer Tutucusu 4"/>
          <p:cNvSpPr>
            <a:spLocks noGrp="1"/>
          </p:cNvSpPr>
          <p:nvPr>
            <p:ph type="ftr" sz="quarter" idx="11"/>
          </p:nvPr>
        </p:nvSpPr>
        <p:spPr/>
        <p:txBody>
          <a:bodyPr/>
          <a:lstStyle/>
          <a:p>
            <a:r>
              <a:rPr lang="tr-TR" smtClean="0">
                <a:solidFill>
                  <a:srgbClr val="D4D2D0">
                    <a:shade val="50000"/>
                  </a:srgbClr>
                </a:solidFill>
              </a:rPr>
              <a:t>ograhle@hotmail.com</a:t>
            </a:r>
            <a:endParaRPr lang="tr-TR">
              <a:solidFill>
                <a:srgbClr val="D4D2D0">
                  <a:shade val="50000"/>
                </a:srgbClr>
              </a:solidFill>
            </a:endParaRPr>
          </a:p>
        </p:txBody>
      </p:sp>
      <p:sp>
        <p:nvSpPr>
          <p:cNvPr id="6" name="Slayt Numarası Yer Tutucusu 5"/>
          <p:cNvSpPr>
            <a:spLocks noGrp="1"/>
          </p:cNvSpPr>
          <p:nvPr>
            <p:ph type="sldNum" sz="quarter" idx="12"/>
          </p:nvPr>
        </p:nvSpPr>
        <p:spPr/>
        <p:txBody>
          <a:bodyPr/>
          <a:lstStyle/>
          <a:p>
            <a:fld id="{4CA5CFAE-E32A-477B-B424-AFAE84A9C0CB}" type="slidenum">
              <a:rPr lang="tr-TR" smtClean="0">
                <a:solidFill>
                  <a:srgbClr val="D4D2D0">
                    <a:shade val="50000"/>
                  </a:srgbClr>
                </a:solidFill>
              </a:rPr>
              <a:pPr/>
              <a:t>11</a:t>
            </a:fld>
            <a:endParaRPr lang="tr-TR">
              <a:solidFill>
                <a:srgbClr val="D4D2D0">
                  <a:shade val="50000"/>
                </a:srgbClr>
              </a:solidFill>
            </a:endParaRPr>
          </a:p>
        </p:txBody>
      </p:sp>
    </p:spTree>
    <p:extLst>
      <p:ext uri="{BB962C8B-B14F-4D97-AF65-F5344CB8AC3E}">
        <p14:creationId xmlns:p14="http://schemas.microsoft.com/office/powerpoint/2010/main" val="660010595"/>
      </p:ext>
    </p:extLst>
  </p:cSld>
  <p:clrMapOvr>
    <a:masterClrMapping/>
  </p:clrMapOvr>
  <p:transition spd="med">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DÜZEN KUŞAĞI ETKİNLİKLERİNDE ORTAYA ÇIKAN ÜRÜNÜN DEĞERLENDİRMEYE ALINABİLMESİ İÇİN ŞU ÖZELLİKLERE SAHİP OLMASI GEREKİR</a:t>
            </a:r>
            <a:r>
              <a:rPr lang="tr-TR" sz="2400" b="1" dirty="0" smtClean="0"/>
              <a:t>:</a:t>
            </a:r>
            <a:endParaRPr lang="tr-TR" sz="2400" dirty="0"/>
          </a:p>
        </p:txBody>
      </p:sp>
      <p:sp>
        <p:nvSpPr>
          <p:cNvPr id="3" name="2 İçerik Yer Tutucusu"/>
          <p:cNvSpPr>
            <a:spLocks noGrp="1"/>
          </p:cNvSpPr>
          <p:nvPr>
            <p:ph idx="1"/>
          </p:nvPr>
        </p:nvSpPr>
        <p:spPr/>
        <p:txBody>
          <a:bodyPr/>
          <a:lstStyle/>
          <a:p>
            <a:pPr lvl="0">
              <a:buFont typeface="Wingdings" pitchFamily="2" charset="2"/>
              <a:buChar char="Ø"/>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Ortaya çıkacak düzen, arama ve deneme çalışmalarının sonucunda kendiliğinden ortaya çıkmalıdır. Örneğin; Öğrenci çalışmasına takı, ağaç, çiçek, ev eşyaları vb. yapacağım diyerek başlamamalı ve sonucu bunlara benzer ürünler olan çalışmalar kabul edilmemelidir. </a:t>
            </a: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endParaRPr lang="tr-TR" dirty="0"/>
          </a:p>
        </p:txBody>
      </p:sp>
      <p:sp>
        <p:nvSpPr>
          <p:cNvPr id="4" name="3 Veri Yer Tutucusu"/>
          <p:cNvSpPr>
            <a:spLocks noGrp="1"/>
          </p:cNvSpPr>
          <p:nvPr>
            <p:ph type="dt" sz="half" idx="10"/>
          </p:nvPr>
        </p:nvSpPr>
        <p:spPr/>
        <p:txBody>
          <a:bodyPr/>
          <a:lstStyle/>
          <a:p>
            <a:fld id="{A7759A06-37AC-4811-91A9-E056935E0808}"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12</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DÜZEN KUŞAĞI ETKİNLİKLERİNDE ORTAYA ÇIKAN ÜRÜNÜN DEĞERLENDİRMEYE ALINABİLMESİ İÇİN ŞU ÖZELLİKLERE SAHİP OLMASI GEREKİR</a:t>
            </a:r>
            <a:r>
              <a:rPr lang="tr-TR" sz="2400" b="1" dirty="0" smtClean="0"/>
              <a:t>:</a:t>
            </a:r>
            <a:endParaRPr lang="tr-TR" sz="2400" dirty="0"/>
          </a:p>
        </p:txBody>
      </p:sp>
      <p:sp>
        <p:nvSpPr>
          <p:cNvPr id="3" name="2 İçerik Yer Tutucusu"/>
          <p:cNvSpPr>
            <a:spLocks noGrp="1"/>
          </p:cNvSpPr>
          <p:nvPr>
            <p:ph idx="1"/>
          </p:nvPr>
        </p:nvSpPr>
        <p:spPr/>
        <p:txBody>
          <a:bodyPr>
            <a:normAutofit fontScale="92500" lnSpcReduction="10000"/>
          </a:bodyPr>
          <a:lstStyle/>
          <a:p>
            <a:pPr lvl="0">
              <a:buFont typeface="Wingdings" pitchFamily="2" charset="2"/>
              <a:buChar char="Ø"/>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Çalışmasının kısa bir özeti ve ortaya çıkan düzenle ilgili görüş ve önerileri içeren ayrı bir açıklamaya yer verilmelidir.</a:t>
            </a: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Font typeface="Wingdings" pitchFamily="2" charset="2"/>
              <a:buChar char="Ø"/>
            </a:pP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buFont typeface="Wingdings" pitchFamily="2" charset="2"/>
              <a:buChar char="Ø"/>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Değerlendirmeye alınan etkinliklere ait fotoğraflar; kullanılan birim(</a:t>
            </a:r>
            <a:r>
              <a:rPr lang="tr-TR"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ler</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 çoğalabilir birim ve düzeni en iyi ifade eden ayrı ayrı görüntülerden oluşmalıdır. </a:t>
            </a: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tr-TR" dirty="0"/>
          </a:p>
        </p:txBody>
      </p:sp>
      <p:sp>
        <p:nvSpPr>
          <p:cNvPr id="4" name="3 Veri Yer Tutucusu"/>
          <p:cNvSpPr>
            <a:spLocks noGrp="1"/>
          </p:cNvSpPr>
          <p:nvPr>
            <p:ph type="dt" sz="half" idx="10"/>
          </p:nvPr>
        </p:nvSpPr>
        <p:spPr/>
        <p:txBody>
          <a:bodyPr/>
          <a:lstStyle/>
          <a:p>
            <a:fld id="{937D4948-BA13-408E-9407-69A23F0E7CEE}"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13</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Ayrıca DÜZEN KUŞAĞI İÇİN 7. sınıf seviyesinde;</a:t>
            </a:r>
            <a:endParaRPr lang="tr-TR" sz="3600" dirty="0"/>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Ø"/>
            </a:pPr>
            <a:r>
              <a:rPr lang="tr-TR" dirty="0" smtClean="0"/>
              <a:t>Değişkenliği olmayan geometrik biçim(</a:t>
            </a:r>
            <a:r>
              <a:rPr lang="tr-TR" dirty="0" err="1" smtClean="0"/>
              <a:t>ler</a:t>
            </a:r>
            <a:r>
              <a:rPr lang="tr-TR" dirty="0" smtClean="0"/>
              <a:t>)den oluşmalıdır. Öğrenci diğer geometrik </a:t>
            </a:r>
            <a:r>
              <a:rPr lang="tr-TR" dirty="0" err="1" smtClean="0"/>
              <a:t>biçimleride</a:t>
            </a:r>
            <a:r>
              <a:rPr lang="tr-TR" dirty="0" smtClean="0"/>
              <a:t> kullanmış olabilir, düzen diğer şartları taşıyorsa kabul edilebilir.</a:t>
            </a:r>
            <a:endParaRPr lang="tr-TR" sz="4000" dirty="0" smtClean="0"/>
          </a:p>
          <a:p>
            <a:pPr lvl="0">
              <a:buFont typeface="Wingdings" pitchFamily="2" charset="2"/>
              <a:buChar char="Ø"/>
            </a:pPr>
            <a:r>
              <a:rPr lang="tr-TR" dirty="0" smtClean="0"/>
              <a:t>Kullanılan geometrik biçim(</a:t>
            </a:r>
            <a:r>
              <a:rPr lang="tr-TR" dirty="0" err="1" smtClean="0"/>
              <a:t>ler</a:t>
            </a:r>
            <a:r>
              <a:rPr lang="tr-TR" dirty="0" smtClean="0"/>
              <a:t>) çoğalabilir birimlerden elde edilmiş olmalı,</a:t>
            </a:r>
            <a:endParaRPr lang="tr-TR" sz="4000" dirty="0" smtClean="0"/>
          </a:p>
          <a:p>
            <a:pPr lvl="0">
              <a:buFont typeface="Wingdings" pitchFamily="2" charset="2"/>
              <a:buChar char="Ø"/>
            </a:pPr>
            <a:r>
              <a:rPr lang="tr-TR" dirty="0" smtClean="0"/>
              <a:t>Düzen (ürün) karar verilen çoğalabilir birimlerin tekrar etmesiyle oluşmalıdır.  Çoğalabilir birim özdeş ve düzen içindeki tekrarı anlaşılabilir olmalıdır. </a:t>
            </a:r>
            <a:endParaRPr lang="tr-TR" sz="4000" dirty="0" smtClean="0"/>
          </a:p>
          <a:p>
            <a:pPr lvl="0">
              <a:buFont typeface="Wingdings" pitchFamily="2" charset="2"/>
              <a:buChar char="Ø"/>
            </a:pPr>
            <a:r>
              <a:rPr lang="tr-TR" dirty="0" smtClean="0"/>
              <a:t>Öğrenciler farklı renk ve oranlarda geometrik biçimler kullanabilirler.</a:t>
            </a:r>
            <a:endParaRPr lang="tr-TR" sz="4000" dirty="0" smtClean="0"/>
          </a:p>
          <a:p>
            <a:endParaRPr lang="tr-TR" dirty="0"/>
          </a:p>
        </p:txBody>
      </p:sp>
      <p:sp>
        <p:nvSpPr>
          <p:cNvPr id="4" name="3 Veri Yer Tutucusu"/>
          <p:cNvSpPr>
            <a:spLocks noGrp="1"/>
          </p:cNvSpPr>
          <p:nvPr>
            <p:ph type="dt" sz="half" idx="10"/>
          </p:nvPr>
        </p:nvSpPr>
        <p:spPr/>
        <p:txBody>
          <a:bodyPr/>
          <a:lstStyle/>
          <a:p>
            <a:fld id="{214DEC3B-71C9-4697-98A1-929D27214C3C}"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14</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Ayrıca DÜZEN KUŞAĞI İÇİN 8. sınıf seviyesinde;</a:t>
            </a:r>
            <a:endParaRPr lang="tr-TR" sz="3600" dirty="0"/>
          </a:p>
        </p:txBody>
      </p:sp>
      <p:sp>
        <p:nvSpPr>
          <p:cNvPr id="3" name="2 İçerik Yer Tutucusu"/>
          <p:cNvSpPr>
            <a:spLocks noGrp="1"/>
          </p:cNvSpPr>
          <p:nvPr>
            <p:ph idx="1"/>
          </p:nvPr>
        </p:nvSpPr>
        <p:spPr/>
        <p:txBody>
          <a:bodyPr>
            <a:normAutofit fontScale="77500" lnSpcReduction="20000"/>
          </a:bodyPr>
          <a:lstStyle/>
          <a:p>
            <a:pPr>
              <a:buFont typeface="Wingdings" pitchFamily="2" charset="2"/>
              <a:buChar char="Ø"/>
            </a:pPr>
            <a:r>
              <a:rPr lang="tr-TR" dirty="0" smtClean="0"/>
              <a:t>Değişkenliği olmayan geometrik biçim(</a:t>
            </a:r>
            <a:r>
              <a:rPr lang="tr-TR" dirty="0" err="1" smtClean="0"/>
              <a:t>ler</a:t>
            </a:r>
            <a:r>
              <a:rPr lang="tr-TR" dirty="0" smtClean="0"/>
              <a:t>)den oluşmalıdır. Öğrenci diğer geometrik biçimlerde kullanmış olabilir, düzen diğer şartları taşıyorsa kabul edilebilir.</a:t>
            </a:r>
            <a:endParaRPr lang="tr-TR" sz="4000" dirty="0" smtClean="0"/>
          </a:p>
          <a:p>
            <a:pPr lvl="0">
              <a:buFont typeface="Wingdings" pitchFamily="2" charset="2"/>
              <a:buChar char="Ø"/>
            </a:pPr>
            <a:r>
              <a:rPr lang="tr-TR" dirty="0" smtClean="0"/>
              <a:t>Kullanılan geometrik biçim(</a:t>
            </a:r>
            <a:r>
              <a:rPr lang="tr-TR" dirty="0" err="1" smtClean="0"/>
              <a:t>ler</a:t>
            </a:r>
            <a:r>
              <a:rPr lang="tr-TR" dirty="0" smtClean="0"/>
              <a:t>) çoğalabilir birimlerden elde edilmiş olmalı.</a:t>
            </a:r>
            <a:endParaRPr lang="tr-TR" sz="4000" dirty="0" smtClean="0"/>
          </a:p>
          <a:p>
            <a:pPr lvl="0">
              <a:buFont typeface="Wingdings" pitchFamily="2" charset="2"/>
              <a:buChar char="Ø"/>
            </a:pPr>
            <a:r>
              <a:rPr lang="tr-TR" dirty="0" smtClean="0"/>
              <a:t>Düzen (ürün) karar verilen çoğalabilir birimlerin tekrar etmesiyle oluşmalıdır.  Çoğalabilir birim özdeş ve düzen içindeki tekrarı anlaşılabilir olmalıdır. </a:t>
            </a:r>
            <a:endParaRPr lang="tr-TR" sz="4000" dirty="0" smtClean="0"/>
          </a:p>
          <a:p>
            <a:pPr lvl="0">
              <a:buFont typeface="Wingdings" pitchFamily="2" charset="2"/>
              <a:buChar char="Ø"/>
            </a:pPr>
            <a:r>
              <a:rPr lang="tr-TR" dirty="0" smtClean="0"/>
              <a:t>Öğrenciler farklı renk ve oranlarda geometrik biçimler, çoğalabilir birimler elde etmiş olmalı.</a:t>
            </a:r>
            <a:endParaRPr lang="tr-TR" sz="4000" dirty="0" smtClean="0"/>
          </a:p>
          <a:p>
            <a:pPr lvl="0">
              <a:buFont typeface="Wingdings" pitchFamily="2" charset="2"/>
              <a:buChar char="Ø"/>
            </a:pPr>
            <a:r>
              <a:rPr lang="tr-TR" dirty="0" smtClean="0"/>
              <a:t>Düzende renk, oran ve yön kavramı açık ve anlaşılır olmalıdır.</a:t>
            </a:r>
            <a:endParaRPr lang="tr-TR" sz="4000" dirty="0" smtClean="0"/>
          </a:p>
          <a:p>
            <a:endParaRPr lang="tr-TR" dirty="0"/>
          </a:p>
        </p:txBody>
      </p:sp>
      <p:sp>
        <p:nvSpPr>
          <p:cNvPr id="4" name="3 Veri Yer Tutucusu"/>
          <p:cNvSpPr>
            <a:spLocks noGrp="1"/>
          </p:cNvSpPr>
          <p:nvPr>
            <p:ph type="dt" sz="half" idx="10"/>
          </p:nvPr>
        </p:nvSpPr>
        <p:spPr/>
        <p:txBody>
          <a:bodyPr/>
          <a:lstStyle/>
          <a:p>
            <a:fld id="{0BA7FFD6-70C5-4A35-9E9F-44C5ADDE200B}"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15</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Kurgu kuşağı etkinlikleri için gönderilen çalışmanın değerlendirmeye alınabilmesi için şu özelliklere sahip olması gerekir:</a:t>
            </a:r>
            <a:endParaRPr lang="tr-TR"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fontScale="85000" lnSpcReduction="20000"/>
          </a:bodyPr>
          <a:lstStyle/>
          <a:p>
            <a:pPr lvl="0">
              <a:buFont typeface="Wingdings" pitchFamily="2" charset="2"/>
              <a:buChar char="Ø"/>
            </a:pPr>
            <a:r>
              <a:rPr lang="tr-TR" b="1" dirty="0"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rPr>
              <a:t>Düşünceden çözüme kadar geçen sürecin kısa bir özeti olmalıdır. Çalışmanın çıkışındaki merak ve hayali, bunun arkasında yatan sorun ve ihtiyacı, bulmuş olduğu çözümün ne olduğu kısaca anlatılmalıdır.</a:t>
            </a:r>
            <a:endParaRPr lang="tr-TR" sz="3600" b="1" dirty="0"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endParaRPr>
          </a:p>
          <a:p>
            <a:pPr lvl="0">
              <a:buFont typeface="Wingdings" pitchFamily="2" charset="2"/>
              <a:buChar char="Ø"/>
            </a:pPr>
            <a:r>
              <a:rPr lang="tr-TR" b="1" dirty="0" smtClean="0">
                <a:ln w="19050">
                  <a:solidFill>
                    <a:schemeClr val="tx2">
                      <a:tint val="1000"/>
                    </a:schemeClr>
                  </a:solidFill>
                  <a:prstDash val="solid"/>
                </a:ln>
                <a:solidFill>
                  <a:srgbClr val="7030A0"/>
                </a:solidFill>
                <a:effectLst>
                  <a:outerShdw blurRad="50000" dist="50800" dir="7500000" algn="tl">
                    <a:srgbClr val="000000">
                      <a:shade val="5000"/>
                      <a:alpha val="35000"/>
                    </a:srgbClr>
                  </a:outerShdw>
                </a:effectLst>
              </a:rPr>
              <a:t>Çalışmanın ilk hali, gelişimi ve son hali vb. süreçleri ifade eden en az üç fotoğraf olmalı.</a:t>
            </a:r>
            <a:endParaRPr lang="tr-TR" sz="3600" b="1" dirty="0" smtClean="0">
              <a:ln w="19050">
                <a:solidFill>
                  <a:schemeClr val="tx2">
                    <a:tint val="1000"/>
                  </a:schemeClr>
                </a:solidFill>
                <a:prstDash val="solid"/>
              </a:ln>
              <a:solidFill>
                <a:srgbClr val="7030A0"/>
              </a:solidFill>
              <a:effectLst>
                <a:outerShdw blurRad="50000" dist="50800" dir="7500000" algn="tl">
                  <a:srgbClr val="000000">
                    <a:shade val="5000"/>
                    <a:alpha val="35000"/>
                  </a:srgbClr>
                </a:outerShdw>
              </a:effectLst>
            </a:endParaRPr>
          </a:p>
          <a:p>
            <a:pPr lvl="0">
              <a:buFont typeface="Wingdings" pitchFamily="2" charset="2"/>
              <a:buChar char="Ø"/>
            </a:pPr>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Ürünün tanıtımı; çalışma şekli, sağladığı kolaylık  sorunu nasıl çözdüğü işlevselliği </a:t>
            </a:r>
            <a:r>
              <a:rPr lang="tr-TR"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vb</a:t>
            </a:r>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açıklamalar ile ürün hakkındaki görüş ve önerilerin kısa özeti.</a:t>
            </a:r>
            <a:endParaRPr lang="tr-TR"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endParaRPr lang="tr-TR" dirty="0"/>
          </a:p>
        </p:txBody>
      </p:sp>
      <p:sp>
        <p:nvSpPr>
          <p:cNvPr id="4" name="3 Veri Yer Tutucusu"/>
          <p:cNvSpPr>
            <a:spLocks noGrp="1"/>
          </p:cNvSpPr>
          <p:nvPr>
            <p:ph type="dt" sz="half" idx="10"/>
          </p:nvPr>
        </p:nvSpPr>
        <p:spPr/>
        <p:txBody>
          <a:bodyPr/>
          <a:lstStyle/>
          <a:p>
            <a:fld id="{486E074A-1FE7-4C22-9A2F-6ECC191F098D}"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16</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t>Ayrıca Kurgu KUŞAĞI İÇİN 7. sınıf seviyesinde;</a:t>
            </a:r>
            <a:endParaRPr lang="tr-TR" sz="3600" dirty="0"/>
          </a:p>
        </p:txBody>
      </p:sp>
      <p:sp>
        <p:nvSpPr>
          <p:cNvPr id="3" name="2 İçerik Yer Tutucusu"/>
          <p:cNvSpPr>
            <a:spLocks noGrp="1"/>
          </p:cNvSpPr>
          <p:nvPr>
            <p:ph idx="1"/>
          </p:nvPr>
        </p:nvSpPr>
        <p:spPr/>
        <p:txBody>
          <a:bodyPr>
            <a:normAutofit lnSpcReduction="10000"/>
          </a:bodyPr>
          <a:lstStyle/>
          <a:p>
            <a:pPr lvl="0"/>
            <a:r>
              <a:rPr lang="tr-TR" dirty="0" smtClean="0">
                <a:solidFill>
                  <a:srgbClr val="FFFF00"/>
                </a:solidFill>
              </a:rPr>
              <a:t>Ortaya çıkan çalışma başkaları tarafından anlaşılır olmalı, ürün, ürünü oluşturan parçalar ve parçaların  birbiriyle ilişkisi açık ve detaylandırılmış olmalı. </a:t>
            </a:r>
            <a:endParaRPr lang="tr-TR" sz="3600" dirty="0" smtClean="0">
              <a:solidFill>
                <a:srgbClr val="FFFF00"/>
              </a:solidFill>
            </a:endParaRPr>
          </a:p>
          <a:p>
            <a:pPr lvl="0"/>
            <a:r>
              <a:rPr lang="tr-TR" dirty="0" smtClean="0">
                <a:solidFill>
                  <a:srgbClr val="00B0F0"/>
                </a:solidFill>
              </a:rPr>
              <a:t>Çizim, çizim kurallarına  göre çizilmeli ve yeterince detaylandırılmalı. Çizimlerde bölümler, parçalar vb. gösterilmeli</a:t>
            </a:r>
            <a:endParaRPr lang="tr-TR" sz="3600" dirty="0" smtClean="0">
              <a:solidFill>
                <a:srgbClr val="00B0F0"/>
              </a:solidFill>
            </a:endParaRPr>
          </a:p>
          <a:p>
            <a:pPr lvl="0"/>
            <a:r>
              <a:rPr lang="tr-TR" dirty="0" smtClean="0"/>
              <a:t>Çizerek anlatılmayan hususlar yazılarak açıklanmış olabilir.</a:t>
            </a:r>
            <a:endParaRPr lang="tr-TR" sz="3600" dirty="0" smtClean="0"/>
          </a:p>
          <a:p>
            <a:endParaRPr lang="tr-TR" dirty="0"/>
          </a:p>
        </p:txBody>
      </p:sp>
      <p:sp>
        <p:nvSpPr>
          <p:cNvPr id="4" name="3 Veri Yer Tutucusu"/>
          <p:cNvSpPr>
            <a:spLocks noGrp="1"/>
          </p:cNvSpPr>
          <p:nvPr>
            <p:ph type="dt" sz="half" idx="10"/>
          </p:nvPr>
        </p:nvSpPr>
        <p:spPr/>
        <p:txBody>
          <a:bodyPr/>
          <a:lstStyle/>
          <a:p>
            <a:fld id="{E63E16BC-1F0C-4624-A246-3B9DC35BDE3C}"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17</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t>Ayrıca Kurgu KUŞAĞI İÇİN 8. sınıf seviyesinde;</a:t>
            </a:r>
            <a:endParaRPr lang="tr-TR" sz="3600" dirty="0"/>
          </a:p>
        </p:txBody>
      </p:sp>
      <p:sp>
        <p:nvSpPr>
          <p:cNvPr id="3" name="2 İçerik Yer Tutucusu"/>
          <p:cNvSpPr>
            <a:spLocks noGrp="1"/>
          </p:cNvSpPr>
          <p:nvPr>
            <p:ph idx="1"/>
          </p:nvPr>
        </p:nvSpPr>
        <p:spPr/>
        <p:txBody>
          <a:bodyPr/>
          <a:lstStyle/>
          <a:p>
            <a:pPr lvl="0"/>
            <a:r>
              <a:rPr lang="tr-TR" dirty="0" smtClean="0">
                <a:solidFill>
                  <a:srgbClr val="7030A0"/>
                </a:solidFill>
              </a:rPr>
              <a:t>Ortaya çıkan çalışma patent alma kaygısıyla çizilmiş olmalıdır.  Çalışma patent almak için gerekli çizim şartlarını taşımalı. Açık ve anlaşılır nitelikte çizilmiş ve detaylandırılmış olmalıdır.</a:t>
            </a:r>
            <a:endParaRPr lang="tr-TR" sz="3600" dirty="0" smtClean="0">
              <a:solidFill>
                <a:srgbClr val="7030A0"/>
              </a:solidFill>
            </a:endParaRPr>
          </a:p>
          <a:p>
            <a:endParaRPr lang="tr-TR" dirty="0"/>
          </a:p>
        </p:txBody>
      </p:sp>
      <p:sp>
        <p:nvSpPr>
          <p:cNvPr id="4" name="3 Veri Yer Tutucusu"/>
          <p:cNvSpPr>
            <a:spLocks noGrp="1"/>
          </p:cNvSpPr>
          <p:nvPr>
            <p:ph type="dt" sz="half" idx="10"/>
          </p:nvPr>
        </p:nvSpPr>
        <p:spPr/>
        <p:txBody>
          <a:bodyPr/>
          <a:lstStyle/>
          <a:p>
            <a:fld id="{974B7680-8CF3-4986-A270-55A4F990F8A7}"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18</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363272" cy="4525963"/>
          </a:xfrm>
        </p:spPr>
        <p:txBody>
          <a:bodyPr>
            <a:normAutofit fontScale="77500" lnSpcReduction="20000"/>
          </a:bodyPr>
          <a:lstStyle/>
          <a:p>
            <a:pPr lvl="1">
              <a:buBlip>
                <a:blip r:embed="rId3"/>
              </a:buBlip>
            </a:pPr>
            <a:r>
              <a:rPr lang="tr-TR" b="1" dirty="0" smtClean="0"/>
              <a:t>7. sınıf etkinlikleri için;</a:t>
            </a:r>
            <a:endParaRPr lang="tr-TR" sz="3600" dirty="0" smtClean="0"/>
          </a:p>
          <a:p>
            <a:pPr lvl="0">
              <a:buFont typeface="Wingdings" pitchFamily="2" charset="2"/>
              <a:buChar char="Ø"/>
            </a:pPr>
            <a:r>
              <a:rPr lang="tr-TR" dirty="0" smtClean="0">
                <a:solidFill>
                  <a:srgbClr val="00B0F0"/>
                </a:solidFill>
              </a:rPr>
              <a:t>Sorun ve ihtiyaçtan çözüme ve değerlendirmeye kadar geçen sürecin kısa bir özeti olmalıdır. Çalışmanın çıkışındaki sorun ve ihtiyaç, çözüm, çözümün hayata geçirilmesinde yaşanan deneyim, değerlendirmeler ve öneriler kısaca anlatılmalıdır.</a:t>
            </a:r>
            <a:endParaRPr lang="tr-TR" sz="4000" dirty="0" smtClean="0">
              <a:solidFill>
                <a:srgbClr val="00B0F0"/>
              </a:solidFill>
            </a:endParaRPr>
          </a:p>
          <a:p>
            <a:pPr lvl="0">
              <a:buFont typeface="Wingdings" pitchFamily="2" charset="2"/>
              <a:buChar char="Ø"/>
            </a:pPr>
            <a:r>
              <a:rPr lang="tr-TR" dirty="0" smtClean="0">
                <a:solidFill>
                  <a:srgbClr val="FFFF00"/>
                </a:solidFill>
              </a:rPr>
              <a:t>Ürünün ortaya çıkış aşamalarını anlatan fotoğraflar; ürünün çizimi/planlaması, yapılma aşaması ve ürünün son halini/ürünün çalışma halini ifade eden en az 3 fotoğraf olmalı. Fotoğraflar ürünün elde ediliş sürecini net bir şekilde ifade etmelidir. Çalışmada ürünün kendisi, model veya maketi elde edilmiş olabilir.</a:t>
            </a:r>
            <a:endParaRPr lang="tr-TR" sz="4000" dirty="0" smtClean="0">
              <a:solidFill>
                <a:srgbClr val="FFFF00"/>
              </a:solidFill>
            </a:endParaRPr>
          </a:p>
          <a:p>
            <a:pPr lvl="0">
              <a:buFont typeface="Wingdings" pitchFamily="2" charset="2"/>
              <a:buChar char="Ø"/>
            </a:pPr>
            <a:r>
              <a:rPr lang="tr-TR" dirty="0" smtClean="0"/>
              <a:t>Ürünün tanıtımında;  ürünün çalışma şekli, sağladığı kolaylıklar, sorunu nasıl çözdüğü vb. bilgilerin kısa bir açıklamasına yer verilmelidir.</a:t>
            </a:r>
            <a:endParaRPr lang="tr-TR" sz="4000" dirty="0" smtClean="0"/>
          </a:p>
          <a:p>
            <a:endParaRPr lang="tr-TR" dirty="0"/>
          </a:p>
        </p:txBody>
      </p:sp>
      <p:sp>
        <p:nvSpPr>
          <p:cNvPr id="4" name="1 Başlık"/>
          <p:cNvSpPr>
            <a:spLocks noGrp="1"/>
          </p:cNvSpPr>
          <p:nvPr>
            <p:ph type="title"/>
          </p:nvPr>
        </p:nvSpPr>
        <p:spPr>
          <a:xfrm>
            <a:off x="539552" y="188640"/>
            <a:ext cx="7467600" cy="1368152"/>
          </a:xfrm>
        </p:spPr>
        <p:txBody>
          <a:bodyPr>
            <a:normAutofit fontScale="90000"/>
          </a:bodyPr>
          <a:lstStyle/>
          <a:p>
            <a:pPr lvl="0"/>
            <a:r>
              <a:rPr lang="tr-TR" sz="3100" b="1" dirty="0" smtClean="0"/>
              <a:t>Yapım kuşağı etkinlikleri için gönderilen çalışmanın değerlendirmeye alınabilmesi için şu özelliklere sahip olması gerekir.</a:t>
            </a:r>
            <a:r>
              <a:rPr lang="tr-TR" sz="4400" dirty="0" smtClean="0"/>
              <a:t/>
            </a:r>
            <a:br>
              <a:rPr lang="tr-TR" sz="4400" dirty="0" smtClean="0"/>
            </a:br>
            <a:endParaRPr lang="tr-TR" dirty="0"/>
          </a:p>
        </p:txBody>
      </p:sp>
      <p:sp>
        <p:nvSpPr>
          <p:cNvPr id="5" name="4 Veri Yer Tutucusu"/>
          <p:cNvSpPr>
            <a:spLocks noGrp="1"/>
          </p:cNvSpPr>
          <p:nvPr>
            <p:ph type="dt" sz="half" idx="10"/>
          </p:nvPr>
        </p:nvSpPr>
        <p:spPr/>
        <p:txBody>
          <a:bodyPr/>
          <a:lstStyle/>
          <a:p>
            <a:fld id="{D8CB9B32-49F2-4602-963D-AA1AA9A4CF65}" type="datetime1">
              <a:rPr lang="tr-TR" smtClean="0"/>
              <a:pPr/>
              <a:t>17.3.2016</a:t>
            </a:fld>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19</a:t>
            </a:fld>
            <a:endParaRPr lang="tr-TR"/>
          </a:p>
        </p:txBody>
      </p:sp>
      <p:sp>
        <p:nvSpPr>
          <p:cNvPr id="7" name="6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645024"/>
            <a:ext cx="8229600" cy="2404864"/>
          </a:xfrm>
        </p:spPr>
        <p:txBody>
          <a:bodyPr>
            <a:normAutofit/>
          </a:bodyPr>
          <a:lstStyle/>
          <a:p>
            <a:pPr marL="36576" indent="0" algn="ctr">
              <a:buNone/>
            </a:pPr>
            <a:r>
              <a:rPr lang="tr-T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rPr>
              <a:t>ŞİMDİ DÜŞÜNME ZAMANI TANITIM TOPLANTISINA HOŞ GELDİNİZ</a:t>
            </a:r>
            <a:endParaRPr lang="tr-T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endParaRPr>
          </a:p>
        </p:txBody>
      </p:sp>
      <p:sp>
        <p:nvSpPr>
          <p:cNvPr id="4" name="3 Veri Yer Tutucusu"/>
          <p:cNvSpPr>
            <a:spLocks noGrp="1"/>
          </p:cNvSpPr>
          <p:nvPr>
            <p:ph type="dt" sz="half" idx="10"/>
          </p:nvPr>
        </p:nvSpPr>
        <p:spPr/>
        <p:txBody>
          <a:bodyPr/>
          <a:lstStyle/>
          <a:p>
            <a:fld id="{2E1D046A-5AA6-488C-BEE4-23B7C69D12FA}"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2</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pic>
        <p:nvPicPr>
          <p:cNvPr id="20482" name="Picture 2" descr="http://portal.kays.kalkinma.gov.tr/wp-content/uploads/2012/03/7ffSXBBGOcVRoIs0e8V4wrZbaZ2vchzhmloJ5vGE.jpg">
            <a:hlinkClick r:id="rId3"/>
          </p:cNvPr>
          <p:cNvPicPr>
            <a:picLocks noChangeAspect="1" noChangeArrowheads="1"/>
          </p:cNvPicPr>
          <p:nvPr/>
        </p:nvPicPr>
        <p:blipFill>
          <a:blip r:embed="rId4" cstate="print"/>
          <a:srcRect/>
          <a:stretch>
            <a:fillRect/>
          </a:stretch>
        </p:blipFill>
        <p:spPr bwMode="auto">
          <a:xfrm>
            <a:off x="2267744" y="0"/>
            <a:ext cx="4896544" cy="3743325"/>
          </a:xfrm>
          <a:prstGeom prst="ellipse">
            <a:avLst/>
          </a:prstGeom>
          <a:ln>
            <a:noFill/>
          </a:ln>
          <a:effectLst>
            <a:softEdge rad="112500"/>
          </a:effectLst>
        </p:spPr>
      </p:pic>
    </p:spTree>
  </p:cSld>
  <p:clrMapOvr>
    <a:masterClrMapping/>
  </p:clrMapOvr>
  <p:transition spd="med">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Yapım kuşağı etkinlikleri için gönderilen çalışmanın değerlendirmeye alınabilmesi için şu özelliklere sahip olması gerekir.</a:t>
            </a:r>
            <a:endParaRPr lang="tr-TR"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fontScale="77500" lnSpcReduction="20000"/>
          </a:bodyPr>
          <a:lstStyle/>
          <a:p>
            <a:pPr lvl="1"/>
            <a:r>
              <a:rPr lang="tr-TR" b="1" dirty="0" smtClean="0"/>
              <a:t>8. Sınıf etkinlikleri için; </a:t>
            </a:r>
            <a:endParaRPr lang="tr-TR" sz="3600" dirty="0" smtClean="0"/>
          </a:p>
          <a:p>
            <a:pPr lvl="0">
              <a:buFont typeface="Wingdings" pitchFamily="2" charset="2"/>
              <a:buChar char="Ø"/>
            </a:pPr>
            <a:r>
              <a:rPr lang="tr-TR" dirty="0" smtClean="0">
                <a:solidFill>
                  <a:srgbClr val="00B0F0"/>
                </a:solidFill>
              </a:rPr>
              <a:t>Bir ürünün pazarlanabilir hale getirme sürecinin kısa bir özeti olmalıdır. Çalışmanın çıkışındaki sorun ve ihtiyaç, gerekçe, çözüm için öneri, çözümün hayata geçirilmesinde yaşanan deneyim, değerlendirmeler ve öneriler kısaca anlatılmalıdır.</a:t>
            </a:r>
            <a:endParaRPr lang="tr-TR" sz="4000" dirty="0" smtClean="0">
              <a:solidFill>
                <a:srgbClr val="00B0F0"/>
              </a:solidFill>
            </a:endParaRPr>
          </a:p>
          <a:p>
            <a:pPr lvl="0">
              <a:buFont typeface="Wingdings" pitchFamily="2" charset="2"/>
              <a:buChar char="Ø"/>
            </a:pPr>
            <a:r>
              <a:rPr lang="tr-TR" dirty="0" smtClean="0">
                <a:solidFill>
                  <a:srgbClr val="FFC000"/>
                </a:solidFill>
              </a:rPr>
              <a:t>Ürünün ortaya çıkış aşamalarını anlatan fotoğraflar; hazırlanan marka, logo, slogan,  yapılan ambalajın resmi ayrı ayrı yer almalı. </a:t>
            </a:r>
          </a:p>
          <a:p>
            <a:pPr lvl="0">
              <a:buFont typeface="Wingdings" pitchFamily="2" charset="2"/>
              <a:buChar char="Ø"/>
            </a:pPr>
            <a:r>
              <a:rPr lang="tr-TR" dirty="0" smtClean="0">
                <a:solidFill>
                  <a:srgbClr val="7030A0"/>
                </a:solidFill>
              </a:rPr>
              <a:t>Ayrıca ortaya çıkan son çalışmanın resmine (gerçekleştirilen çalışmada ürünün pazarlanış şeklini ifade eden son fotoğraflar) yer verilmiş olmalıdır. </a:t>
            </a:r>
            <a:endParaRPr lang="tr-TR" sz="4000" dirty="0" smtClean="0">
              <a:solidFill>
                <a:srgbClr val="7030A0"/>
              </a:solidFill>
            </a:endParaRPr>
          </a:p>
          <a:p>
            <a:pPr lvl="0">
              <a:buFont typeface="Wingdings" pitchFamily="2" charset="2"/>
              <a:buChar char="Ø"/>
            </a:pPr>
            <a:r>
              <a:rPr lang="tr-TR" dirty="0" smtClean="0"/>
              <a:t>Ürün tanıtımı için seçilen reklamının kısa açıklaması, senaryo, varsa çekim fotoğraflarına yer verilmelidir</a:t>
            </a:r>
            <a:endParaRPr lang="tr-TR" dirty="0"/>
          </a:p>
        </p:txBody>
      </p:sp>
      <p:sp>
        <p:nvSpPr>
          <p:cNvPr id="4" name="3 Veri Yer Tutucusu"/>
          <p:cNvSpPr>
            <a:spLocks noGrp="1"/>
          </p:cNvSpPr>
          <p:nvPr>
            <p:ph type="dt" sz="half" idx="10"/>
          </p:nvPr>
        </p:nvSpPr>
        <p:spPr/>
        <p:txBody>
          <a:bodyPr/>
          <a:lstStyle/>
          <a:p>
            <a:fld id="{B88D6E39-69B0-4009-B26F-DB9395518BF4}"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20</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F4559C0E-EA47-4C22-85F3-62B6C5C63503}" type="datetime1">
              <a:rPr lang="tr-TR" smtClean="0"/>
              <a:pPr/>
              <a:t>17.3.2016</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21</a:t>
            </a:fld>
            <a:endParaRPr lang="tr-TR"/>
          </a:p>
        </p:txBody>
      </p:sp>
      <p:graphicFrame>
        <p:nvGraphicFramePr>
          <p:cNvPr id="2050" name="Object 2"/>
          <p:cNvGraphicFramePr>
            <a:graphicFrameLocks noChangeAspect="1"/>
          </p:cNvGraphicFramePr>
          <p:nvPr>
            <p:extLst>
              <p:ext uri="{D42A27DB-BD31-4B8C-83A1-F6EECF244321}">
                <p14:modId xmlns:p14="http://schemas.microsoft.com/office/powerpoint/2010/main" val="305388688"/>
              </p:ext>
            </p:extLst>
          </p:nvPr>
        </p:nvGraphicFramePr>
        <p:xfrm>
          <a:off x="683568" y="574531"/>
          <a:ext cx="6840760" cy="5888483"/>
        </p:xfrm>
        <a:graphic>
          <a:graphicData uri="http://schemas.openxmlformats.org/presentationml/2006/ole">
            <mc:AlternateContent xmlns:mc="http://schemas.openxmlformats.org/markup-compatibility/2006">
              <mc:Choice xmlns:v="urn:schemas-microsoft-com:vml" Requires="v">
                <p:oleObj spid="_x0000_s2057" name="Çalışma Sayfası" r:id="rId5" imgW="9582150" imgH="8248745" progId="Excel.Sheet.12">
                  <p:embed/>
                </p:oleObj>
              </mc:Choice>
              <mc:Fallback>
                <p:oleObj name="Çalışma Sayfası" r:id="rId5" imgW="9582150" imgH="8248745"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574531"/>
                        <a:ext cx="6840760" cy="5888483"/>
                      </a:xfrm>
                      <a:prstGeom prst="rect">
                        <a:avLst/>
                      </a:prstGeom>
                      <a:noFill/>
                      <a:ln>
                        <a:noFill/>
                      </a:ln>
                      <a:effectLst/>
                    </p:spPr>
                  </p:pic>
                </p:oleObj>
              </mc:Fallback>
            </mc:AlternateContent>
          </a:graphicData>
        </a:graphic>
      </p:graphicFrame>
      <p:sp>
        <p:nvSpPr>
          <p:cNvPr id="8" name="7 Metin kutusu"/>
          <p:cNvSpPr txBox="1"/>
          <p:nvPr/>
        </p:nvSpPr>
        <p:spPr>
          <a:xfrm>
            <a:off x="1403648" y="188640"/>
            <a:ext cx="6552728" cy="369332"/>
          </a:xfrm>
          <a:prstGeom prst="rect">
            <a:avLst/>
          </a:prstGeom>
          <a:noFill/>
        </p:spPr>
        <p:txBody>
          <a:bodyPr wrap="square" rtlCol="0">
            <a:spAutoFit/>
          </a:bodyPr>
          <a:lstStyle/>
          <a:p>
            <a:pPr algn="ctr"/>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DEĞERLENDİRME CETVELLERİ</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sndAc>
      <p:stSnd>
        <p:snd r:embed="rId3"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ETKİNLİKLERİN BİLDİRİLMESİ</a:t>
            </a:r>
            <a:endParaRPr lang="tr-TR"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fontScale="92500" lnSpcReduction="10000"/>
          </a:bodyPr>
          <a:lstStyle/>
          <a:p>
            <a:pPr>
              <a:buFont typeface="Wingdings" pitchFamily="2" charset="2"/>
              <a:buChar char="Ø"/>
            </a:pPr>
            <a:r>
              <a:rPr lang="tr-TR" dirty="0" smtClean="0"/>
              <a:t>Komisyonlar illerine ayrılan kontenjan sayısınca, seçtiği her etkinlik için </a:t>
            </a:r>
            <a:r>
              <a:rPr lang="tr-TR" dirty="0" smtClean="0">
                <a:solidFill>
                  <a:srgbClr val="0070C0"/>
                </a:solidFill>
              </a:rPr>
              <a:t>Ek-4</a:t>
            </a:r>
            <a:r>
              <a:rPr lang="tr-TR" dirty="0" smtClean="0">
                <a:solidFill>
                  <a:srgbClr val="FF0000"/>
                </a:solidFill>
              </a:rPr>
              <a:t> </a:t>
            </a:r>
            <a:r>
              <a:rPr lang="tr-TR" dirty="0" smtClean="0"/>
              <a:t>“Teknoloji ve Tasarım Dersi Öğrenci Etkinliği Bildirim Formu”nu  dolduracaktır.</a:t>
            </a:r>
          </a:p>
          <a:p>
            <a:pPr>
              <a:buFont typeface="Wingdings" pitchFamily="2" charset="2"/>
              <a:buChar char="Ø"/>
            </a:pPr>
            <a:r>
              <a:rPr lang="tr-TR" dirty="0" smtClean="0"/>
              <a:t>İlçe Komisyonları İlçelerinde değerlendirdikleri ve ilde değerlendirmeye layık buldukları çalışmaları 29 Nisan 2016 tarihine kadar Kırklareli İl Milli Eğitim Müdürlüğünde olacak şekilde istenen formatta (</a:t>
            </a:r>
            <a:r>
              <a:rPr lang="tr-TR" dirty="0" err="1" smtClean="0"/>
              <a:t>Cd</a:t>
            </a:r>
            <a:r>
              <a:rPr lang="tr-TR" dirty="0" smtClean="0"/>
              <a:t>) ve ek formlarıyla birlikte göndereceklerdir. </a:t>
            </a:r>
          </a:p>
          <a:p>
            <a:endParaRPr lang="tr-TR" dirty="0"/>
          </a:p>
        </p:txBody>
      </p:sp>
      <p:sp>
        <p:nvSpPr>
          <p:cNvPr id="4" name="3 Veri Yer Tutucusu"/>
          <p:cNvSpPr>
            <a:spLocks noGrp="1"/>
          </p:cNvSpPr>
          <p:nvPr>
            <p:ph type="dt" sz="half" idx="10"/>
          </p:nvPr>
        </p:nvSpPr>
        <p:spPr/>
        <p:txBody>
          <a:bodyPr/>
          <a:lstStyle/>
          <a:p>
            <a:fld id="{F691658F-4A1F-466F-BF21-C732F53A4E91}"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22</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Sergilenmeye değer bulunan etkinliklerin;</a:t>
            </a:r>
            <a:endParaRPr lang="tr-TR" dirty="0"/>
          </a:p>
        </p:txBody>
      </p:sp>
      <p:sp>
        <p:nvSpPr>
          <p:cNvPr id="3" name="İçerik Yer Tutucusu 2"/>
          <p:cNvSpPr>
            <a:spLocks noGrp="1"/>
          </p:cNvSpPr>
          <p:nvPr>
            <p:ph idx="1"/>
          </p:nvPr>
        </p:nvSpPr>
        <p:spPr/>
        <p:txBody>
          <a:bodyPr>
            <a:normAutofit fontScale="85000" lnSpcReduction="10000"/>
          </a:bodyPr>
          <a:lstStyle/>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Konya’da sergilenmeye değer bulunan etkinlik çalışmalarının tanıtıldığı afiş ve broşürler hazırlanarak sergi için 20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Mayıs’a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kadar hazır olunacaktır.</a:t>
            </a:r>
          </a:p>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Etkinlik çalışmalarının sahibi öğrenciler için velilerinden izin alınmalı ve Konya'ya izin belgesi ile gidilmesi gerekmektedir.</a:t>
            </a:r>
          </a:p>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Ulaşım, konaklama ve yemek konusunda gerekli girişim ve  hazırlıklar ilgili şirket tarafından yapılarak, şirket yetkilileri öğretmenlerle iletişime geçeceklerdir. </a:t>
            </a:r>
            <a:endPar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Veri Yer Tutucusu 3"/>
          <p:cNvSpPr>
            <a:spLocks noGrp="1"/>
          </p:cNvSpPr>
          <p:nvPr>
            <p:ph type="dt" sz="half" idx="10"/>
          </p:nvPr>
        </p:nvSpPr>
        <p:spPr/>
        <p:txBody>
          <a:bodyPr/>
          <a:lstStyle/>
          <a:p>
            <a:fld id="{F4559C0E-EA47-4C22-85F3-62B6C5C63503}" type="datetime1">
              <a:rPr lang="tr-TR" smtClean="0">
                <a:solidFill>
                  <a:srgbClr val="D4D2D0">
                    <a:shade val="50000"/>
                  </a:srgbClr>
                </a:solidFill>
              </a:rPr>
              <a:pPr/>
              <a:t>17.3.2016</a:t>
            </a:fld>
            <a:endParaRPr lang="tr-TR">
              <a:solidFill>
                <a:srgbClr val="D4D2D0">
                  <a:shade val="50000"/>
                </a:srgbClr>
              </a:solidFill>
            </a:endParaRPr>
          </a:p>
        </p:txBody>
      </p:sp>
      <p:sp>
        <p:nvSpPr>
          <p:cNvPr id="5" name="Altbilgi Yer Tutucusu 4"/>
          <p:cNvSpPr>
            <a:spLocks noGrp="1"/>
          </p:cNvSpPr>
          <p:nvPr>
            <p:ph type="ftr" sz="quarter" idx="11"/>
          </p:nvPr>
        </p:nvSpPr>
        <p:spPr/>
        <p:txBody>
          <a:bodyPr/>
          <a:lstStyle/>
          <a:p>
            <a:r>
              <a:rPr lang="tr-TR" smtClean="0">
                <a:solidFill>
                  <a:srgbClr val="D4D2D0">
                    <a:shade val="50000"/>
                  </a:srgbClr>
                </a:solidFill>
              </a:rPr>
              <a:t>ograhle@hotmail.com</a:t>
            </a:r>
            <a:endParaRPr lang="tr-TR">
              <a:solidFill>
                <a:srgbClr val="D4D2D0">
                  <a:shade val="50000"/>
                </a:srgbClr>
              </a:solidFill>
            </a:endParaRPr>
          </a:p>
        </p:txBody>
      </p:sp>
      <p:sp>
        <p:nvSpPr>
          <p:cNvPr id="6" name="Slayt Numarası Yer Tutucusu 5"/>
          <p:cNvSpPr>
            <a:spLocks noGrp="1"/>
          </p:cNvSpPr>
          <p:nvPr>
            <p:ph type="sldNum" sz="quarter" idx="12"/>
          </p:nvPr>
        </p:nvSpPr>
        <p:spPr/>
        <p:txBody>
          <a:bodyPr/>
          <a:lstStyle/>
          <a:p>
            <a:fld id="{4CA5CFAE-E32A-477B-B424-AFAE84A9C0CB}" type="slidenum">
              <a:rPr lang="tr-TR" smtClean="0">
                <a:solidFill>
                  <a:srgbClr val="D4D2D0">
                    <a:shade val="50000"/>
                  </a:srgbClr>
                </a:solidFill>
              </a:rPr>
              <a:pPr/>
              <a:t>23</a:t>
            </a:fld>
            <a:endParaRPr lang="tr-TR">
              <a:solidFill>
                <a:srgbClr val="D4D2D0">
                  <a:shade val="50000"/>
                </a:srgbClr>
              </a:solidFill>
            </a:endParaRPr>
          </a:p>
        </p:txBody>
      </p:sp>
    </p:spTree>
    <p:extLst>
      <p:ext uri="{BB962C8B-B14F-4D97-AF65-F5344CB8AC3E}">
        <p14:creationId xmlns:p14="http://schemas.microsoft.com/office/powerpoint/2010/main" val="1765721294"/>
      </p:ext>
    </p:extLst>
  </p:cSld>
  <p:clrMapOvr>
    <a:masterClrMapping/>
  </p:clrMapOvr>
  <p:transition spd="med">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ÖNEMLİ</a:t>
            </a:r>
            <a:endPar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İçerik Yer Tutucusu 2"/>
          <p:cNvSpPr>
            <a:spLocks noGrp="1"/>
          </p:cNvSpPr>
          <p:nvPr>
            <p:ph idx="1"/>
          </p:nvPr>
        </p:nvSpPr>
        <p:spPr/>
        <p:txBody>
          <a:bodyPr>
            <a:normAutofit fontScale="70000" lnSpcReduction="20000"/>
          </a:bodyPr>
          <a:lstStyle/>
          <a:p>
            <a:r>
              <a:rPr lang="tr-TR" sz="2800" dirty="0"/>
              <a:t>1. Sergi hazırlık süreci kılavuza uygun olarak sürdürülecektir.</a:t>
            </a:r>
            <a:br>
              <a:rPr lang="tr-TR" sz="2800" dirty="0"/>
            </a:br>
            <a:r>
              <a:rPr lang="tr-TR" sz="2800" dirty="0"/>
              <a:t/>
            </a:r>
            <a:br>
              <a:rPr lang="tr-TR" sz="2800" dirty="0"/>
            </a:br>
            <a:r>
              <a:rPr lang="tr-TR" sz="2800" dirty="0"/>
              <a:t>2. seçilecek etkinliklerden en az bir tanesi yapım kuşağı etkinliği olmak zorundadır.</a:t>
            </a:r>
            <a:br>
              <a:rPr lang="tr-TR" sz="2800" dirty="0"/>
            </a:br>
            <a:r>
              <a:rPr lang="tr-TR" sz="2800" dirty="0"/>
              <a:t/>
            </a:r>
            <a:br>
              <a:rPr lang="tr-TR" sz="2800" dirty="0"/>
            </a:br>
            <a:r>
              <a:rPr lang="tr-TR" sz="2800" dirty="0"/>
              <a:t>3. Seçilen 2 etkinlik ( </a:t>
            </a:r>
            <a:r>
              <a:rPr lang="tr-TR" sz="2800" dirty="0" err="1"/>
              <a:t>istanbul</a:t>
            </a:r>
            <a:r>
              <a:rPr lang="tr-TR" sz="2800" dirty="0"/>
              <a:t> 4, </a:t>
            </a:r>
            <a:r>
              <a:rPr lang="tr-TR" sz="2800" dirty="0" err="1"/>
              <a:t>ankara</a:t>
            </a:r>
            <a:r>
              <a:rPr lang="tr-TR" sz="2800" dirty="0"/>
              <a:t> 3 diğer iller 2) ile birlikte </a:t>
            </a:r>
            <a:r>
              <a:rPr lang="tr-TR" sz="2800" dirty="0" err="1"/>
              <a:t>etkinlilği</a:t>
            </a:r>
            <a:r>
              <a:rPr lang="tr-TR" sz="2800" dirty="0"/>
              <a:t> yapan öğrencilerin iletişim bilgileri ile bu öğrencilere </a:t>
            </a:r>
            <a:r>
              <a:rPr lang="tr-TR" sz="2800" dirty="0" smtClean="0"/>
              <a:t>Konya için  </a:t>
            </a:r>
            <a:r>
              <a:rPr lang="tr-TR" sz="2800" dirty="0"/>
              <a:t>refakatçi olarak </a:t>
            </a:r>
            <a:r>
              <a:rPr lang="tr-TR" sz="2800" dirty="0" smtClean="0"/>
              <a:t>görevlendirilecek </a:t>
            </a:r>
            <a:r>
              <a:rPr lang="tr-TR" sz="2800" dirty="0"/>
              <a:t>öğretmene ait iletişim bilgileri ttk_program@meb.gov.tr (resmi uzantılı web adresi)</a:t>
            </a:r>
            <a:br>
              <a:rPr lang="tr-TR" sz="2800" dirty="0"/>
            </a:br>
            <a:r>
              <a:rPr lang="tr-TR" sz="2800" dirty="0"/>
              <a:t/>
            </a:r>
            <a:br>
              <a:rPr lang="tr-TR" sz="2800" dirty="0"/>
            </a:br>
            <a:r>
              <a:rPr lang="tr-TR" sz="2800" dirty="0"/>
              <a:t>abuyukyildiz@hotmail.com</a:t>
            </a:r>
            <a:br>
              <a:rPr lang="tr-TR" sz="2800" dirty="0"/>
            </a:br>
            <a:r>
              <a:rPr lang="tr-TR" sz="2800" dirty="0"/>
              <a:t/>
            </a:r>
            <a:br>
              <a:rPr lang="tr-TR" sz="2800" dirty="0"/>
            </a:br>
            <a:r>
              <a:rPr lang="tr-TR" sz="2800" dirty="0"/>
              <a:t>abdullahbuyukyildiz@gmail.com</a:t>
            </a:r>
            <a:br>
              <a:rPr lang="tr-TR" sz="2800" dirty="0"/>
            </a:br>
            <a:r>
              <a:rPr lang="tr-TR" sz="2800" dirty="0"/>
              <a:t/>
            </a:r>
            <a:br>
              <a:rPr lang="tr-TR" sz="2800" dirty="0"/>
            </a:br>
            <a:r>
              <a:rPr lang="tr-TR" sz="2800" dirty="0"/>
              <a:t>adreslerinden birine gönderilecektir.</a:t>
            </a:r>
            <a:br>
              <a:rPr lang="tr-TR" sz="2800" dirty="0"/>
            </a:br>
            <a:endParaRPr lang="tr-TR" dirty="0"/>
          </a:p>
        </p:txBody>
      </p:sp>
      <p:sp>
        <p:nvSpPr>
          <p:cNvPr id="4" name="Veri Yer Tutucusu 3"/>
          <p:cNvSpPr>
            <a:spLocks noGrp="1"/>
          </p:cNvSpPr>
          <p:nvPr>
            <p:ph type="dt" sz="half" idx="10"/>
          </p:nvPr>
        </p:nvSpPr>
        <p:spPr/>
        <p:txBody>
          <a:bodyPr/>
          <a:lstStyle/>
          <a:p>
            <a:fld id="{F4559C0E-EA47-4C22-85F3-62B6C5C63503}" type="datetime1">
              <a:rPr lang="tr-TR" smtClean="0"/>
              <a:pPr/>
              <a:t>17.3.2016</a:t>
            </a:fld>
            <a:endParaRPr lang="tr-TR"/>
          </a:p>
        </p:txBody>
      </p:sp>
      <p:sp>
        <p:nvSpPr>
          <p:cNvPr id="5" name="Altbilgi Yer Tutucusu 4"/>
          <p:cNvSpPr>
            <a:spLocks noGrp="1"/>
          </p:cNvSpPr>
          <p:nvPr>
            <p:ph type="ftr" sz="quarter" idx="11"/>
          </p:nvPr>
        </p:nvSpPr>
        <p:spPr/>
        <p:txBody>
          <a:bodyPr/>
          <a:lstStyle/>
          <a:p>
            <a:r>
              <a:rPr lang="tr-TR" dirty="0" smtClean="0"/>
              <a:t>ograhle@hotmail.com</a:t>
            </a:r>
            <a:endParaRPr lang="tr-TR" dirty="0"/>
          </a:p>
        </p:txBody>
      </p:sp>
      <p:sp>
        <p:nvSpPr>
          <p:cNvPr id="6" name="Slayt Numarası Yer Tutucusu 5"/>
          <p:cNvSpPr>
            <a:spLocks noGrp="1"/>
          </p:cNvSpPr>
          <p:nvPr>
            <p:ph type="sldNum" sz="quarter" idx="12"/>
          </p:nvPr>
        </p:nvSpPr>
        <p:spPr/>
        <p:txBody>
          <a:bodyPr/>
          <a:lstStyle/>
          <a:p>
            <a:fld id="{4CA5CFAE-E32A-477B-B424-AFAE84A9C0CB}" type="slidenum">
              <a:rPr lang="tr-TR" smtClean="0"/>
              <a:pPr/>
              <a:t>24</a:t>
            </a:fld>
            <a:endParaRPr lang="tr-TR"/>
          </a:p>
        </p:txBody>
      </p:sp>
    </p:spTree>
    <p:extLst>
      <p:ext uri="{BB962C8B-B14F-4D97-AF65-F5344CB8AC3E}">
        <p14:creationId xmlns:p14="http://schemas.microsoft.com/office/powerpoint/2010/main" val="3318581912"/>
      </p:ext>
    </p:extLst>
  </p:cSld>
  <p:clrMapOvr>
    <a:masterClrMapping/>
  </p:clrMapOvr>
  <p:transition spd="med">
    <p:sndAc>
      <p:stSnd>
        <p:snd r:embed="rId2" name="chimes.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ÖNEMLİ</a:t>
            </a:r>
            <a:endParaRPr lang="tr-TR" dirty="0"/>
          </a:p>
        </p:txBody>
      </p:sp>
      <p:sp>
        <p:nvSpPr>
          <p:cNvPr id="3" name="İçerik Yer Tutucusu 2"/>
          <p:cNvSpPr>
            <a:spLocks noGrp="1"/>
          </p:cNvSpPr>
          <p:nvPr>
            <p:ph idx="1"/>
          </p:nvPr>
        </p:nvSpPr>
        <p:spPr/>
        <p:txBody>
          <a:bodyPr/>
          <a:lstStyle/>
          <a:p>
            <a:r>
              <a:rPr lang="tr-TR" sz="2800" dirty="0"/>
              <a:t>4. </a:t>
            </a:r>
            <a:r>
              <a:rPr lang="tr-TR" sz="2800" dirty="0" smtClean="0"/>
              <a:t>Sergiye </a:t>
            </a:r>
            <a:r>
              <a:rPr lang="tr-TR" sz="2800" dirty="0"/>
              <a:t>etkinliği yer alacak öğrenciler ile refakatçi öğretmenlerin görevlendirmeleri yapılarak sergi sürecinde </a:t>
            </a:r>
            <a:r>
              <a:rPr lang="tr-TR" sz="2800" dirty="0" smtClean="0"/>
              <a:t>görevlendirİlmeleri </a:t>
            </a:r>
            <a:r>
              <a:rPr lang="tr-TR" sz="2800" dirty="0"/>
              <a:t>sağlanacaktır.</a:t>
            </a:r>
            <a:br>
              <a:rPr lang="tr-TR" sz="2800" dirty="0"/>
            </a:br>
            <a:r>
              <a:rPr lang="tr-TR" sz="2800" dirty="0"/>
              <a:t/>
            </a:r>
            <a:br>
              <a:rPr lang="tr-TR" sz="2800" dirty="0"/>
            </a:br>
            <a:r>
              <a:rPr lang="tr-TR" sz="2800" dirty="0"/>
              <a:t>5. </a:t>
            </a:r>
            <a:r>
              <a:rPr lang="tr-TR" sz="2800" dirty="0" smtClean="0"/>
              <a:t>Gerekli </a:t>
            </a:r>
            <a:r>
              <a:rPr lang="tr-TR" sz="2800" dirty="0"/>
              <a:t>durumlarda yürütme kurulu iletişim adresleri kılavuzda yer almaktadır</a:t>
            </a:r>
          </a:p>
          <a:p>
            <a:endParaRPr lang="tr-TR" dirty="0"/>
          </a:p>
        </p:txBody>
      </p:sp>
      <p:sp>
        <p:nvSpPr>
          <p:cNvPr id="4" name="Veri Yer Tutucusu 3"/>
          <p:cNvSpPr>
            <a:spLocks noGrp="1"/>
          </p:cNvSpPr>
          <p:nvPr>
            <p:ph type="dt" sz="half" idx="10"/>
          </p:nvPr>
        </p:nvSpPr>
        <p:spPr/>
        <p:txBody>
          <a:bodyPr/>
          <a:lstStyle/>
          <a:p>
            <a:fld id="{F4559C0E-EA47-4C22-85F3-62B6C5C63503}" type="datetime1">
              <a:rPr lang="tr-TR" smtClean="0"/>
              <a:pPr/>
              <a:t>17.3.2016</a:t>
            </a:fld>
            <a:endParaRPr lang="tr-TR"/>
          </a:p>
        </p:txBody>
      </p:sp>
      <p:sp>
        <p:nvSpPr>
          <p:cNvPr id="5" name="Altbilgi Yer Tutucusu 4"/>
          <p:cNvSpPr>
            <a:spLocks noGrp="1"/>
          </p:cNvSpPr>
          <p:nvPr>
            <p:ph type="ftr" sz="quarter" idx="11"/>
          </p:nvPr>
        </p:nvSpPr>
        <p:spPr/>
        <p:txBody>
          <a:bodyPr/>
          <a:lstStyle/>
          <a:p>
            <a:r>
              <a:rPr lang="tr-TR" smtClean="0"/>
              <a:t>ograhle@hotmail.com</a:t>
            </a:r>
            <a:endParaRPr lang="tr-TR"/>
          </a:p>
        </p:txBody>
      </p:sp>
      <p:sp>
        <p:nvSpPr>
          <p:cNvPr id="6" name="Slayt Numarası Yer Tutucusu 5"/>
          <p:cNvSpPr>
            <a:spLocks noGrp="1"/>
          </p:cNvSpPr>
          <p:nvPr>
            <p:ph type="sldNum" sz="quarter" idx="12"/>
          </p:nvPr>
        </p:nvSpPr>
        <p:spPr/>
        <p:txBody>
          <a:bodyPr/>
          <a:lstStyle/>
          <a:p>
            <a:fld id="{4CA5CFAE-E32A-477B-B424-AFAE84A9C0CB}" type="slidenum">
              <a:rPr lang="tr-TR" smtClean="0"/>
              <a:pPr/>
              <a:t>25</a:t>
            </a:fld>
            <a:endParaRPr lang="tr-TR"/>
          </a:p>
        </p:txBody>
      </p:sp>
    </p:spTree>
    <p:extLst>
      <p:ext uri="{BB962C8B-B14F-4D97-AF65-F5344CB8AC3E}">
        <p14:creationId xmlns:p14="http://schemas.microsoft.com/office/powerpoint/2010/main" val="3751084596"/>
      </p:ext>
    </p:extLst>
  </p:cSld>
  <p:clrMapOvr>
    <a:masterClrMapping/>
  </p:clrMapOvr>
  <p:transition spd="med">
    <p:sndAc>
      <p:stSnd>
        <p:snd r:embed="rId2" name="chimes.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581128"/>
            <a:ext cx="9144000" cy="1872208"/>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t>Yapacağınız  çalışmalardan  dolayı </a:t>
            </a:r>
            <a:b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br>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t>TEŞEKKÜR ederiz</a:t>
            </a:r>
            <a:b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br>
            <a:endParaRPr lang="tr-T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endParaRPr>
          </a:p>
        </p:txBody>
      </p:sp>
      <p:pic>
        <p:nvPicPr>
          <p:cNvPr id="2050" name="Picture 2" descr="C:\Users\ttkb-prg\Desktop\ankara_cicek_gonderme3708.jpg"/>
          <p:cNvPicPr>
            <a:picLocks noGrp="1" noChangeAspect="1" noChangeArrowheads="1"/>
          </p:cNvPicPr>
          <p:nvPr>
            <p:ph idx="1"/>
          </p:nvPr>
        </p:nvPicPr>
        <p:blipFill>
          <a:blip r:embed="rId3" cstate="print"/>
          <a:srcRect/>
          <a:stretch>
            <a:fillRect/>
          </a:stretch>
        </p:blipFill>
        <p:spPr bwMode="auto">
          <a:xfrm>
            <a:off x="2987824" y="1268760"/>
            <a:ext cx="3327251" cy="3213173"/>
          </a:xfrm>
          <a:prstGeom prst="rect">
            <a:avLst/>
          </a:prstGeom>
          <a:noFill/>
        </p:spPr>
      </p:pic>
      <p:sp>
        <p:nvSpPr>
          <p:cNvPr id="4" name="3 Slayt Numarası Yer Tutucusu"/>
          <p:cNvSpPr>
            <a:spLocks noGrp="1"/>
          </p:cNvSpPr>
          <p:nvPr>
            <p:ph type="sldNum" sz="quarter" idx="12"/>
          </p:nvPr>
        </p:nvSpPr>
        <p:spPr/>
        <p:txBody>
          <a:bodyPr/>
          <a:lstStyle/>
          <a:p>
            <a:fld id="{BAF6F4EA-8520-4864-85D9-CF00BBBBC668}" type="slidenum">
              <a:rPr lang="tr-TR" smtClean="0"/>
              <a:pPr/>
              <a:t>26</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Veri Yer Tutucusu"/>
          <p:cNvSpPr>
            <a:spLocks noGrp="1"/>
          </p:cNvSpPr>
          <p:nvPr>
            <p:ph type="dt" sz="half" idx="10"/>
          </p:nvPr>
        </p:nvSpPr>
        <p:spPr/>
        <p:txBody>
          <a:bodyPr/>
          <a:lstStyle/>
          <a:p>
            <a:fld id="{7625CBE7-7824-4134-AACB-8B3D8F602E38}" type="datetime1">
              <a:rPr lang="tr-TR" smtClean="0"/>
              <a:pPr/>
              <a:t>17.3.2016</a:t>
            </a:fld>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ctr">
              <a:buNone/>
            </a:pPr>
            <a:r>
              <a:rPr lang="tr-TR" sz="4400" b="1" dirty="0" smtClean="0">
                <a:solidFill>
                  <a:srgbClr val="7030A0"/>
                </a:solidFill>
              </a:rPr>
              <a:t>SERGİNİN GERÇEKLEŞTİRLEMESİNE YÖNELİK SÜREÇ</a:t>
            </a:r>
          </a:p>
          <a:p>
            <a:pPr>
              <a:buNone/>
            </a:pPr>
            <a:r>
              <a:rPr lang="tr-TR" b="1" dirty="0" smtClean="0"/>
              <a:t>		</a:t>
            </a:r>
          </a:p>
          <a:p>
            <a:pPr>
              <a:buNone/>
            </a:pPr>
            <a:r>
              <a:rPr lang="tr-TR" b="1" dirty="0" smtClean="0"/>
              <a:t>	2016 Yılında yapılması planlanan </a:t>
            </a:r>
            <a:r>
              <a:rPr lang="tr-TR" b="1" dirty="0" smtClean="0">
                <a:solidFill>
                  <a:srgbClr val="FF0000"/>
                </a:solidFill>
              </a:rPr>
              <a:t>“</a:t>
            </a:r>
            <a:r>
              <a:rPr lang="tr-TR" b="1" i="1" dirty="0" smtClean="0">
                <a:solidFill>
                  <a:srgbClr val="FF0000"/>
                </a:solidFill>
              </a:rPr>
              <a:t>Şimdi Düşünme Zamanı 2016 Teknoloji ve Tasarım Dersi Öğrenci Etkinlikleri Ulusal Sergisi” </a:t>
            </a:r>
            <a:r>
              <a:rPr lang="tr-TR" b="1" i="1" dirty="0" smtClean="0"/>
              <a:t>27-28 Mayıs tarihleri arasında Konya’da yapılacaktır. </a:t>
            </a:r>
          </a:p>
          <a:p>
            <a:endParaRPr lang="tr-TR" dirty="0"/>
          </a:p>
        </p:txBody>
      </p:sp>
      <p:sp>
        <p:nvSpPr>
          <p:cNvPr id="4" name="3 Veri Yer Tutucusu"/>
          <p:cNvSpPr>
            <a:spLocks noGrp="1"/>
          </p:cNvSpPr>
          <p:nvPr>
            <p:ph type="dt" sz="half" idx="10"/>
          </p:nvPr>
        </p:nvSpPr>
        <p:spPr/>
        <p:txBody>
          <a:bodyPr/>
          <a:lstStyle/>
          <a:p>
            <a:fld id="{B4C962FA-9B35-4580-8867-93B456CA3E92}"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3</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pic>
        <p:nvPicPr>
          <p:cNvPr id="19458" name="Picture 2" descr="http://profile.ak.fbcdn.net/hprofile-ak-ash3/c0.11.180.180/s160x160/31535_128686903817245_3087979_a.jpg">
            <a:hlinkClick r:id="rId3"/>
          </p:cNvPr>
          <p:cNvPicPr>
            <a:picLocks noChangeAspect="1" noChangeArrowheads="1"/>
          </p:cNvPicPr>
          <p:nvPr/>
        </p:nvPicPr>
        <p:blipFill>
          <a:blip r:embed="rId4" cstate="print"/>
          <a:srcRect/>
          <a:stretch>
            <a:fillRect/>
          </a:stretch>
        </p:blipFill>
        <p:spPr bwMode="auto">
          <a:xfrm>
            <a:off x="3131840" y="0"/>
            <a:ext cx="2952328" cy="1524001"/>
          </a:xfrm>
          <a:prstGeom prst="ellipse">
            <a:avLst/>
          </a:prstGeom>
          <a:ln>
            <a:noFill/>
          </a:ln>
          <a:effectLst>
            <a:softEdge rad="112500"/>
          </a:effectLst>
        </p:spPr>
      </p:pic>
    </p:spTree>
  </p:cSld>
  <p:clrMapOvr>
    <a:masterClrMapping/>
  </p:clrMapOvr>
  <p:transition spd="me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tvted.org.tr/attachments/288d1360782425-simdi.dusunme.zamani.2013.jpg.html">
            <a:hlinkClick r:id="rId3"/>
          </p:cNvPr>
          <p:cNvPicPr>
            <a:picLocks noChangeAspect="1" noChangeArrowheads="1"/>
          </p:cNvPicPr>
          <p:nvPr/>
        </p:nvPicPr>
        <p:blipFill>
          <a:blip r:embed="rId4" cstate="print"/>
          <a:srcRect/>
          <a:stretch>
            <a:fillRect/>
          </a:stretch>
        </p:blipFill>
        <p:spPr bwMode="auto">
          <a:xfrm>
            <a:off x="6496050" y="0"/>
            <a:ext cx="2647950" cy="2647951"/>
          </a:xfrm>
          <a:prstGeom prst="ellipse">
            <a:avLst/>
          </a:prstGeom>
          <a:ln>
            <a:noFill/>
          </a:ln>
          <a:effectLst>
            <a:softEdge rad="112500"/>
          </a:effectLst>
        </p:spPr>
      </p:pic>
      <p:sp>
        <p:nvSpPr>
          <p:cNvPr id="3" name="2 İçerik Yer Tutucusu"/>
          <p:cNvSpPr>
            <a:spLocks noGrp="1"/>
          </p:cNvSpPr>
          <p:nvPr>
            <p:ph idx="1"/>
          </p:nvPr>
        </p:nvSpPr>
        <p:spPr>
          <a:xfrm>
            <a:off x="457200" y="1772816"/>
            <a:ext cx="8229600" cy="4392488"/>
          </a:xfrm>
        </p:spPr>
        <p:txBody>
          <a:bodyPr>
            <a:normAutofit fontScale="62500" lnSpcReduction="20000"/>
          </a:bodyPr>
          <a:lstStyle/>
          <a:p>
            <a:pPr>
              <a:buNone/>
            </a:pPr>
            <a:r>
              <a:rPr lang="tr-TR" b="1" i="1" dirty="0" smtClean="0">
                <a:solidFill>
                  <a:srgbClr val="FF0000"/>
                </a:solidFill>
              </a:rPr>
              <a:t>Sergi Süreci:</a:t>
            </a:r>
          </a:p>
          <a:p>
            <a:pPr>
              <a:buFont typeface="Wingdings" pitchFamily="2" charset="2"/>
              <a:buChar char="Ø"/>
            </a:pPr>
            <a:r>
              <a:rPr lang="tr-TR" b="1" i="1" dirty="0" smtClean="0"/>
              <a:t>Komisyonların Kurulması</a:t>
            </a:r>
          </a:p>
          <a:p>
            <a:pPr>
              <a:buFont typeface="Wingdings" pitchFamily="2" charset="2"/>
              <a:buChar char="Ø"/>
            </a:pPr>
            <a:r>
              <a:rPr lang="tr-TR" b="1" i="1" dirty="0" smtClean="0"/>
              <a:t>Komisyonların illerinde yapılacak seçim süreçlerini belirlemesi</a:t>
            </a:r>
          </a:p>
          <a:p>
            <a:pPr>
              <a:buFont typeface="Wingdings" pitchFamily="2" charset="2"/>
              <a:buChar char="Ø"/>
            </a:pPr>
            <a:r>
              <a:rPr lang="tr-TR" b="1" i="1" dirty="0" smtClean="0"/>
              <a:t>Resmi/ özel bütün okullara yazı yazılarak öğretmen ve öğrencilerin bilgilendirilmesi sağlanacaktır. </a:t>
            </a:r>
          </a:p>
          <a:p>
            <a:pPr>
              <a:buFont typeface="Wingdings" pitchFamily="2" charset="2"/>
              <a:buChar char="Ø"/>
            </a:pPr>
            <a:r>
              <a:rPr lang="tr-TR" b="1" i="1" dirty="0" smtClean="0"/>
              <a:t>İlçe Komisyonlarının değerlendirme yapması</a:t>
            </a:r>
          </a:p>
          <a:p>
            <a:pPr>
              <a:buFont typeface="Wingdings" pitchFamily="2" charset="2"/>
              <a:buChar char="Ø"/>
            </a:pPr>
            <a:r>
              <a:rPr lang="tr-TR" b="1" i="1" dirty="0" smtClean="0"/>
              <a:t>Komisyonların illerini temsilen 2 adet öğrenci etkinliği seçeceklerdir.</a:t>
            </a:r>
          </a:p>
          <a:p>
            <a:pPr>
              <a:buFont typeface="Wingdings" pitchFamily="2" charset="2"/>
              <a:buChar char="Ø"/>
            </a:pPr>
            <a:r>
              <a:rPr lang="tr-TR" b="1" i="1" dirty="0" smtClean="0"/>
              <a:t>Seçilen etkinlikler ve sahibi öğrenciler ile bu öğrencilere refakat edecek olan teknoloji ve tasarım branş öğretmenine ait bilgilerin bildirilmesi  </a:t>
            </a:r>
          </a:p>
          <a:p>
            <a:pPr>
              <a:buFont typeface="Wingdings" pitchFamily="2" charset="2"/>
              <a:buChar char="Ø"/>
            </a:pPr>
            <a:r>
              <a:rPr lang="tr-TR" b="1" i="1" dirty="0" smtClean="0"/>
              <a:t>Seçilen çalışmaların sergiye hazırlanması (Afiş-Broşür)</a:t>
            </a:r>
          </a:p>
          <a:p>
            <a:pPr>
              <a:buFont typeface="Wingdings" pitchFamily="2" charset="2"/>
              <a:buChar char="Ø"/>
            </a:pPr>
            <a:r>
              <a:rPr lang="tr-TR" b="1" i="1" dirty="0" smtClean="0"/>
              <a:t>Öğretmen ve öğrencilerin sergiye katılmaları için gerekli izinlerin alınması</a:t>
            </a:r>
          </a:p>
          <a:p>
            <a:endParaRPr lang="tr-TR" dirty="0"/>
          </a:p>
        </p:txBody>
      </p:sp>
      <p:sp>
        <p:nvSpPr>
          <p:cNvPr id="4" name="3 Veri Yer Tutucusu"/>
          <p:cNvSpPr>
            <a:spLocks noGrp="1"/>
          </p:cNvSpPr>
          <p:nvPr>
            <p:ph type="dt" sz="half" idx="10"/>
          </p:nvPr>
        </p:nvSpPr>
        <p:spPr/>
        <p:txBody>
          <a:bodyPr/>
          <a:lstStyle/>
          <a:p>
            <a:fld id="{3428954C-18C0-40C3-A07A-26A5607FFF44}"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4</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Serginin Gerçekleştirilmesi</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a:xfrm>
            <a:off x="457200" y="1600200"/>
            <a:ext cx="8435280" cy="4525963"/>
          </a:xfrm>
        </p:spPr>
        <p:txBody>
          <a:bodyPr>
            <a:normAutofit fontScale="85000" lnSpcReduction="20000"/>
          </a:bodyPr>
          <a:lstStyle/>
          <a:p>
            <a:pPr>
              <a:buFont typeface="Wingdings" pitchFamily="2" charset="2"/>
              <a:buChar char="v"/>
            </a:pPr>
            <a:r>
              <a:rPr lang="tr-TR" dirty="0" smtClean="0"/>
              <a:t>Sergiye katılacak öğretmen ve öğrenciler 26 Mayıs 2016 tarihinde Konya’da olacaklardır</a:t>
            </a:r>
          </a:p>
          <a:p>
            <a:pPr>
              <a:buFont typeface="Wingdings" pitchFamily="2" charset="2"/>
              <a:buChar char="v"/>
            </a:pPr>
            <a:r>
              <a:rPr lang="tr-TR" dirty="0" smtClean="0"/>
              <a:t>27-28 mayıs 2013 tarihlerinde sergi Konya’ da gerçekleştirilecektir</a:t>
            </a:r>
          </a:p>
          <a:p>
            <a:pPr>
              <a:buFont typeface="Wingdings" pitchFamily="2" charset="2"/>
              <a:buChar char="v"/>
            </a:pPr>
            <a:r>
              <a:rPr lang="tr-TR" dirty="0" smtClean="0"/>
              <a:t>29-30 Mayıs tarihlerinde illere geri dönüş yapılacaktır.</a:t>
            </a:r>
          </a:p>
          <a:p>
            <a:pPr>
              <a:buFont typeface="Wingdings" pitchFamily="2" charset="2"/>
              <a:buChar char="v"/>
            </a:pPr>
            <a:r>
              <a:rPr lang="tr-TR" dirty="0" smtClean="0"/>
              <a:t>Ulaşım ve konaklama bilgileri düzenlenerek ilgili öğretmen ve öğrencilere ulaştırılacaktır. Sergi sürecinde farklı etkinliklerde gerçekleştirilecektir (Gezisi vb.).</a:t>
            </a:r>
          </a:p>
          <a:p>
            <a:pPr>
              <a:buFont typeface="Wingdings" pitchFamily="2" charset="2"/>
              <a:buChar char="v"/>
            </a:pPr>
            <a:r>
              <a:rPr lang="tr-TR" dirty="0" smtClean="0"/>
              <a:t>Serginin gerçekleştirilmesinde aksaklıklara sebep olmamak için komisyonların belirtilen sürelerde  gerekli iş ve işlemleri yapması çok önemlidir. </a:t>
            </a:r>
          </a:p>
          <a:p>
            <a:endParaRPr lang="tr-TR" dirty="0"/>
          </a:p>
        </p:txBody>
      </p:sp>
      <p:sp>
        <p:nvSpPr>
          <p:cNvPr id="4" name="3 Veri Yer Tutucusu"/>
          <p:cNvSpPr>
            <a:spLocks noGrp="1"/>
          </p:cNvSpPr>
          <p:nvPr>
            <p:ph type="dt" sz="half" idx="10"/>
          </p:nvPr>
        </p:nvSpPr>
        <p:spPr/>
        <p:txBody>
          <a:bodyPr/>
          <a:lstStyle/>
          <a:p>
            <a:fld id="{2DF8ED3D-9496-454E-AD9E-51AF12B5AC93}"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5</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ETKİNLİKLERİN DEĞERLENDİRİLMESİ</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fontScale="70000" lnSpcReduction="20000"/>
          </a:bodyPr>
          <a:lstStyle/>
          <a:p>
            <a:pPr algn="just">
              <a:buFont typeface="Wingdings" pitchFamily="2" charset="2"/>
              <a:buChar char="v"/>
            </a:pPr>
            <a:r>
              <a:rPr lang="tr-TR" sz="37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Komisyonlar öğrenci etkinliklerini değerlendirirken Ek-3 de yer alan “Etkinlik Değerlendirme Kriterleri”ni kullanılacaktır. Bu kriterler programda öngörülen süreç doğrultusunda geliştirilmiştir.  </a:t>
            </a:r>
          </a:p>
          <a:p>
            <a:pPr algn="just">
              <a:buFont typeface="Wingdings" pitchFamily="2" charset="2"/>
              <a:buChar char="v"/>
            </a:pPr>
            <a:r>
              <a:rPr lang="tr-TR" sz="37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Teknoloji ve tasarım dersinde üç adet kuşak vardır (Düzen, Kurgu, Yapım). Öğrenciler sergiye bu üç kuşak için gerçekleştirmiş oldukları etkinlikleri ile müracaat edebilirler. Etkinlik ürünün kendisi ve günlüğünden oluşmaktadır.</a:t>
            </a:r>
          </a:p>
          <a:p>
            <a:pPr marL="36576" indent="0">
              <a:buNone/>
            </a:pPr>
            <a:endParaRPr lang="tr-TR" dirty="0"/>
          </a:p>
        </p:txBody>
      </p:sp>
      <p:sp>
        <p:nvSpPr>
          <p:cNvPr id="4" name="3 Veri Yer Tutucusu"/>
          <p:cNvSpPr>
            <a:spLocks noGrp="1"/>
          </p:cNvSpPr>
          <p:nvPr>
            <p:ph type="dt" sz="half" idx="10"/>
          </p:nvPr>
        </p:nvSpPr>
        <p:spPr/>
        <p:txBody>
          <a:bodyPr/>
          <a:lstStyle/>
          <a:p>
            <a:fld id="{B673107D-30B2-4623-8D1D-165FAC4C9FC8}"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6</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4525963"/>
          </a:xfrm>
        </p:spPr>
        <p:txBody>
          <a:bodyPr/>
          <a:lstStyle/>
          <a:p>
            <a:pPr algn="just">
              <a:buFont typeface="Wingdings" pitchFamily="2" charset="2"/>
              <a:buChar char="v"/>
            </a:pPr>
            <a:r>
              <a:rPr lang="tr-TR" dirty="0" smtClean="0"/>
              <a:t>         </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Değerlendirme kriterlerinde sınıflar ve etkinlik türü dikkate alınmıştır. Öğrenciler birden fazla etkinlik ile de müracaat edebilirler. Komisyonlar illerine tanınan sayıda etkinlik seçebilecektir. </a:t>
            </a:r>
          </a:p>
          <a:p>
            <a:pPr algn="just">
              <a:buFont typeface="Wingdings" pitchFamily="2" charset="2"/>
              <a:buChar char="v"/>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Gerek duydukları takdirde İlçe Komisyonları Merkez İlçe Komisyonu ile iletişime geçebileceklerdir.</a:t>
            </a:r>
            <a:endPar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3 Veri Yer Tutucusu"/>
          <p:cNvSpPr>
            <a:spLocks noGrp="1"/>
          </p:cNvSpPr>
          <p:nvPr>
            <p:ph type="dt" sz="half" idx="10"/>
          </p:nvPr>
        </p:nvSpPr>
        <p:spPr/>
        <p:txBody>
          <a:bodyPr/>
          <a:lstStyle/>
          <a:p>
            <a:fld id="{3D04D4D8-48CD-4C7A-BAE3-99F90BD4CC7E}"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7</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DÜZEN KUŞAĞI ETKİNLİKLERİNDE ORTAYA ÇIKAN ÜRÜNÜN DEĞERLENDİRMEYE ALINABİLMESİ İÇİN ŞU ÖZELLİKLERE SAHİP OLMASI GEREKİR</a:t>
            </a:r>
            <a:r>
              <a:rPr lang="tr-TR" sz="2400" b="1" dirty="0" smtClean="0"/>
              <a:t>:</a:t>
            </a:r>
            <a:endParaRPr lang="tr-TR" sz="2400" dirty="0"/>
          </a:p>
        </p:txBody>
      </p:sp>
      <p:sp>
        <p:nvSpPr>
          <p:cNvPr id="3" name="2 İçerik Yer Tutucusu"/>
          <p:cNvSpPr>
            <a:spLocks noGrp="1"/>
          </p:cNvSpPr>
          <p:nvPr>
            <p:ph idx="1"/>
          </p:nvPr>
        </p:nvSpPr>
        <p:spPr/>
        <p:txBody>
          <a:bodyPr>
            <a:normAutofit fontScale="92500" lnSpcReduction="20000"/>
          </a:bodyPr>
          <a:lstStyle/>
          <a:p>
            <a:pPr lvl="0">
              <a:buFont typeface="Wingdings" pitchFamily="2" charset="2"/>
              <a:buChar char="Ø"/>
            </a:pPr>
            <a:r>
              <a:rPr lang="tr-TR" dirty="0" smtClean="0"/>
              <a:t>Düzen kuşağı etkinliklerinde ortaya çıkan düzenin bir hacmi olmalı (üç boyutlu) ve dengede durabilmeli (ürün başka bir yere taşındığında formu bozulmayacak şekilde olmalı), çoğalmaya imkân vermeli (farklı yönlerde istenildiği kadar çoğalabilmeli), tekrarlayan birimler açık ve anlaşılır olmalıdır. Zemine yapıştırılarak çalışılmamalıdır. Düzene gitmede kullanılan geometrik biçim orijinal formunu korumalı, şekil değişikliğine </a:t>
            </a:r>
            <a:r>
              <a:rPr lang="tr-TR" i="1" dirty="0" smtClean="0"/>
              <a:t>(biçimde bozulma)</a:t>
            </a:r>
            <a:r>
              <a:rPr lang="tr-TR" dirty="0" smtClean="0"/>
              <a:t> uğramamalıdır.</a:t>
            </a:r>
            <a:endParaRPr lang="tr-TR" sz="4000" dirty="0" smtClean="0"/>
          </a:p>
          <a:p>
            <a:endParaRPr lang="tr-TR" dirty="0"/>
          </a:p>
        </p:txBody>
      </p:sp>
      <p:sp>
        <p:nvSpPr>
          <p:cNvPr id="4" name="3 Veri Yer Tutucusu"/>
          <p:cNvSpPr>
            <a:spLocks noGrp="1"/>
          </p:cNvSpPr>
          <p:nvPr>
            <p:ph type="dt" sz="half" idx="10"/>
          </p:nvPr>
        </p:nvSpPr>
        <p:spPr/>
        <p:txBody>
          <a:bodyPr/>
          <a:lstStyle/>
          <a:p>
            <a:fld id="{5A136F5A-8EF6-4E35-A54E-3B2173A81ED5}" type="datetime1">
              <a:rPr lang="tr-TR" smtClean="0"/>
              <a:pPr/>
              <a:t>17.3.2016</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8</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800" dirty="0"/>
              <a:t>Okullarda ders öğretmenleri;</a:t>
            </a:r>
            <a:endParaRPr lang="tr-TR" dirty="0"/>
          </a:p>
        </p:txBody>
      </p:sp>
      <p:sp>
        <p:nvSpPr>
          <p:cNvPr id="3" name="İçerik Yer Tutucusu 2"/>
          <p:cNvSpPr>
            <a:spLocks noGrp="1"/>
          </p:cNvSpPr>
          <p:nvPr>
            <p:ph idx="1"/>
          </p:nvPr>
        </p:nvSpPr>
        <p:spPr/>
        <p:txBody>
          <a:bodyPr/>
          <a:lstStyle/>
          <a:p>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Okullarda değerlendirilmek üzere </a:t>
            </a:r>
            <a:r>
              <a:rPr lang="tr-TR"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basvuruda</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bulunan öğrencilerin çalışmaları aynı değerlendirme kriterleriyle ders öğretmeni tarafından değerlendirilip sergilenmeye değer bulunan </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çalışmaları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ekleri ile birlikte CD’ye kaydederek 27 Nisan </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2016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tarihine kadar ilçe komisyonlarına göndereceklerdir.</a:t>
            </a:r>
            <a:endParaRPr lang="tr-TR" dirty="0"/>
          </a:p>
        </p:txBody>
      </p:sp>
      <p:sp>
        <p:nvSpPr>
          <p:cNvPr id="4" name="Veri Yer Tutucusu 3"/>
          <p:cNvSpPr>
            <a:spLocks noGrp="1"/>
          </p:cNvSpPr>
          <p:nvPr>
            <p:ph type="dt" sz="half" idx="10"/>
          </p:nvPr>
        </p:nvSpPr>
        <p:spPr/>
        <p:txBody>
          <a:bodyPr/>
          <a:lstStyle/>
          <a:p>
            <a:fld id="{F4559C0E-EA47-4C22-85F3-62B6C5C63503}" type="datetime1">
              <a:rPr lang="tr-TR" smtClean="0">
                <a:solidFill>
                  <a:srgbClr val="D4D2D0">
                    <a:shade val="50000"/>
                  </a:srgbClr>
                </a:solidFill>
              </a:rPr>
              <a:pPr/>
              <a:t>17.3.2016</a:t>
            </a:fld>
            <a:endParaRPr lang="tr-TR">
              <a:solidFill>
                <a:srgbClr val="D4D2D0">
                  <a:shade val="50000"/>
                </a:srgbClr>
              </a:solidFill>
            </a:endParaRPr>
          </a:p>
        </p:txBody>
      </p:sp>
      <p:sp>
        <p:nvSpPr>
          <p:cNvPr id="5" name="Altbilgi Yer Tutucusu 4"/>
          <p:cNvSpPr>
            <a:spLocks noGrp="1"/>
          </p:cNvSpPr>
          <p:nvPr>
            <p:ph type="ftr" sz="quarter" idx="11"/>
          </p:nvPr>
        </p:nvSpPr>
        <p:spPr/>
        <p:txBody>
          <a:bodyPr/>
          <a:lstStyle/>
          <a:p>
            <a:r>
              <a:rPr lang="tr-TR" smtClean="0">
                <a:solidFill>
                  <a:srgbClr val="D4D2D0">
                    <a:shade val="50000"/>
                  </a:srgbClr>
                </a:solidFill>
              </a:rPr>
              <a:t>ograhle@hotmail.com</a:t>
            </a:r>
            <a:endParaRPr lang="tr-TR">
              <a:solidFill>
                <a:srgbClr val="D4D2D0">
                  <a:shade val="50000"/>
                </a:srgbClr>
              </a:solidFill>
            </a:endParaRPr>
          </a:p>
        </p:txBody>
      </p:sp>
      <p:sp>
        <p:nvSpPr>
          <p:cNvPr id="6" name="Slayt Numarası Yer Tutucusu 5"/>
          <p:cNvSpPr>
            <a:spLocks noGrp="1"/>
          </p:cNvSpPr>
          <p:nvPr>
            <p:ph type="sldNum" sz="quarter" idx="12"/>
          </p:nvPr>
        </p:nvSpPr>
        <p:spPr/>
        <p:txBody>
          <a:bodyPr/>
          <a:lstStyle/>
          <a:p>
            <a:fld id="{4CA5CFAE-E32A-477B-B424-AFAE84A9C0CB}" type="slidenum">
              <a:rPr lang="tr-TR" smtClean="0">
                <a:solidFill>
                  <a:srgbClr val="D4D2D0">
                    <a:shade val="50000"/>
                  </a:srgbClr>
                </a:solidFill>
              </a:rPr>
              <a:pPr/>
              <a:t>9</a:t>
            </a:fld>
            <a:endParaRPr lang="tr-TR">
              <a:solidFill>
                <a:srgbClr val="D4D2D0">
                  <a:shade val="50000"/>
                </a:srgbClr>
              </a:solidFill>
            </a:endParaRPr>
          </a:p>
        </p:txBody>
      </p:sp>
    </p:spTree>
    <p:extLst>
      <p:ext uri="{BB962C8B-B14F-4D97-AF65-F5344CB8AC3E}">
        <p14:creationId xmlns:p14="http://schemas.microsoft.com/office/powerpoint/2010/main" val="3702488212"/>
      </p:ext>
    </p:extLst>
  </p:cSld>
  <p:clrMapOvr>
    <a:masterClrMapping/>
  </p:clrMapOvr>
  <p:transition spd="med">
    <p:sndAc>
      <p:stSnd>
        <p:snd r:embed="rId2" name="chimes.wav"/>
      </p:stSnd>
    </p:sndAc>
  </p:transition>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131</TotalTime>
  <Words>1344</Words>
  <Application>Microsoft Office PowerPoint</Application>
  <PresentationFormat>On-screen Show (4:3)</PresentationFormat>
  <Paragraphs>163</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Teknik</vt:lpstr>
      <vt:lpstr>Çalışma Sayfası</vt:lpstr>
      <vt:lpstr>PowerPoint Presentation</vt:lpstr>
      <vt:lpstr>PowerPoint Presentation</vt:lpstr>
      <vt:lpstr>PowerPoint Presentation</vt:lpstr>
      <vt:lpstr>PowerPoint Presentation</vt:lpstr>
      <vt:lpstr>Serginin Gerçekleştirilmesi</vt:lpstr>
      <vt:lpstr>ETKİNLİKLERİN DEĞERLENDİRİLMESİ</vt:lpstr>
      <vt:lpstr>PowerPoint Presentation</vt:lpstr>
      <vt:lpstr>DÜZEN KUŞAĞI ETKİNLİKLERİNDE ORTAYA ÇIKAN ÜRÜNÜN DEĞERLENDİRMEYE ALINABİLMESİ İÇİN ŞU ÖZELLİKLERE SAHİP OLMASI GEREKİR:</vt:lpstr>
      <vt:lpstr>Okullarda ders öğretmenleri;</vt:lpstr>
      <vt:lpstr>Okullarda ders öğretmenleri;</vt:lpstr>
      <vt:lpstr>Okullarda ders öğretmenleri;</vt:lpstr>
      <vt:lpstr>DÜZEN KUŞAĞI ETKİNLİKLERİNDE ORTAYA ÇIKAN ÜRÜNÜN DEĞERLENDİRMEYE ALINABİLMESİ İÇİN ŞU ÖZELLİKLERE SAHİP OLMASI GEREKİR:</vt:lpstr>
      <vt:lpstr>DÜZEN KUŞAĞI ETKİNLİKLERİNDE ORTAYA ÇIKAN ÜRÜNÜN DEĞERLENDİRMEYE ALINABİLMESİ İÇİN ŞU ÖZELLİKLERE SAHİP OLMASI GEREKİR:</vt:lpstr>
      <vt:lpstr>Ayrıca DÜZEN KUŞAĞI İÇİN 7. sınıf seviyesinde;</vt:lpstr>
      <vt:lpstr>Ayrıca DÜZEN KUŞAĞI İÇİN 8. sınıf seviyesinde;</vt:lpstr>
      <vt:lpstr>Kurgu kuşağı etkinlikleri için gönderilen çalışmanın değerlendirmeye alınabilmesi için şu özelliklere sahip olması gerekir:</vt:lpstr>
      <vt:lpstr>Ayrıca Kurgu KUŞAĞI İÇİN 7. sınıf seviyesinde;</vt:lpstr>
      <vt:lpstr>Ayrıca Kurgu KUŞAĞI İÇİN 8. sınıf seviyesinde;</vt:lpstr>
      <vt:lpstr>Yapım kuşağı etkinlikleri için gönderilen çalışmanın değerlendirmeye alınabilmesi için şu özelliklere sahip olması gerekir. </vt:lpstr>
      <vt:lpstr>Yapım kuşağı etkinlikleri için gönderilen çalışmanın değerlendirmeye alınabilmesi için şu özelliklere sahip olması gerekir.</vt:lpstr>
      <vt:lpstr>PowerPoint Presentation</vt:lpstr>
      <vt:lpstr>ETKİNLİKLERİN BİLDİRİLMESİ</vt:lpstr>
      <vt:lpstr>Sergilenmeye değer bulunan etkinliklerin;</vt:lpstr>
      <vt:lpstr>ÖNEMLİ</vt:lpstr>
      <vt:lpstr>ÖNEMLİ</vt:lpstr>
      <vt:lpstr>Yapacağınız  çalışmalardan  dolayı  TEŞEKKÜR ederiz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rahmi</dc:creator>
  <cp:lastModifiedBy>oguz</cp:lastModifiedBy>
  <cp:revision>16</cp:revision>
  <dcterms:created xsi:type="dcterms:W3CDTF">2013-04-12T05:38:16Z</dcterms:created>
  <dcterms:modified xsi:type="dcterms:W3CDTF">2016-03-17T05:56:24Z</dcterms:modified>
</cp:coreProperties>
</file>