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sldIdLst>
    <p:sldId id="293" r:id="rId2"/>
    <p:sldId id="294" r:id="rId3"/>
    <p:sldId id="295" r:id="rId4"/>
    <p:sldId id="296" r:id="rId5"/>
    <p:sldId id="297" r:id="rId6"/>
    <p:sldId id="298" r:id="rId7"/>
    <p:sldId id="299" r:id="rId8"/>
  </p:sldIdLst>
  <p:sldSz cx="9144000" cy="6858000" type="screen4x3"/>
  <p:notesSz cx="6858000" cy="9144000"/>
  <p:custDataLst>
    <p:tags r:id="rId9"/>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660"/>
  </p:normalViewPr>
  <p:slideViewPr>
    <p:cSldViewPr>
      <p:cViewPr>
        <p:scale>
          <a:sx n="94" d="100"/>
          <a:sy n="9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0614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377341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307168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365079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249475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29.02.2016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118250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29.02.2016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232998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29.02.2016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9090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29.02.2016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74258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29.02.2016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39933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29.02.2016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407807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29.02.2016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file:///C:\Users\Bahtiyar%20TOLUNAY\Desktop\YAZI&#350;MALAR\_Bilgi%20Notu\2015%2012%2023%20Aday%20&#214;&#287;retmen%20Yeti&#351;tirme%20S&#252;reci%208\Form%202%20MEB%20-%20OTMG%20K&#305;lavuzu%20s.%206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orm%204%20-A%20DERS%20&#304;&#199;&#304;%20UYGULAMA%20G&#214;ZLEM%20FORMU(DANI&#350;MAN).doc" TargetMode="External"/><Relationship Id="rId2" Type="http://schemas.openxmlformats.org/officeDocument/2006/relationships/hyperlink" Target="Form%203%20DERS%20&#304;ZLEME%20FORMU%20(ADAY).docx" TargetMode="External"/><Relationship Id="rId1" Type="http://schemas.openxmlformats.org/officeDocument/2006/relationships/slideLayout" Target="../slideLayouts/slideLayout2.xml"/><Relationship Id="rId4" Type="http://schemas.openxmlformats.org/officeDocument/2006/relationships/hyperlink" Target="Form%204%20-B%20&#214;&#286;RETMENL&#304;K%20UYGULAMASI%20DERS%20&#304;&#199;&#304;%20G&#214;ZLEM%20FORMU%20(DANI&#350;MAN).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orm%207%20-%20OKUL%20DI&#350;I%20FAAL&#304;YETLER%20FORMU.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Kitap%20Listesi%20(&#214;RNEK).docx" TargetMode="Externa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Form%206%20-%20F&#304;LM%20&#304;ZLEME%20FORMU.docx" TargetMode="External"/><Relationship Id="rId4" Type="http://schemas.openxmlformats.org/officeDocument/2006/relationships/hyperlink" Target="Form%205%20-%20K&#304;TAP%20DE&#286;ERLEND&#304;RME%20FORMU.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343996784"/>
              </p:ext>
            </p:extLst>
          </p:nvPr>
        </p:nvGraphicFramePr>
        <p:xfrm>
          <a:off x="323528" y="1052736"/>
          <a:ext cx="8496945" cy="5870448"/>
        </p:xfrm>
        <a:graphic>
          <a:graphicData uri="http://schemas.openxmlformats.org/drawingml/2006/table">
            <a:tbl>
              <a:tblPr firstRow="1" firstCol="1" bandRow="1"/>
              <a:tblGrid>
                <a:gridCol w="1742151">
                  <a:extLst>
                    <a:ext uri="{9D8B030D-6E8A-4147-A177-3AD203B41FA5}">
                      <a16:colId xmlns="" xmlns:a16="http://schemas.microsoft.com/office/drawing/2014/main" val="20000"/>
                    </a:ext>
                  </a:extLst>
                </a:gridCol>
                <a:gridCol w="3985830">
                  <a:extLst>
                    <a:ext uri="{9D8B030D-6E8A-4147-A177-3AD203B41FA5}">
                      <a16:colId xmlns="" xmlns:a16="http://schemas.microsoft.com/office/drawing/2014/main" val="20001"/>
                    </a:ext>
                  </a:extLst>
                </a:gridCol>
                <a:gridCol w="1896128">
                  <a:extLst>
                    <a:ext uri="{9D8B030D-6E8A-4147-A177-3AD203B41FA5}">
                      <a16:colId xmlns="" xmlns:a16="http://schemas.microsoft.com/office/drawing/2014/main" val="20002"/>
                    </a:ext>
                  </a:extLst>
                </a:gridCol>
                <a:gridCol w="872836">
                  <a:extLst>
                    <a:ext uri="{9D8B030D-6E8A-4147-A177-3AD203B41FA5}">
                      <a16:colId xmlns="" xmlns:a16="http://schemas.microsoft.com/office/drawing/2014/main" val="20003"/>
                    </a:ext>
                  </a:extLst>
                </a:gridCol>
              </a:tblGrid>
              <a:tr h="244157">
                <a:tc>
                  <a:txBody>
                    <a:bodyPr/>
                    <a:lstStyle/>
                    <a:p>
                      <a:pPr algn="ctr">
                        <a:lnSpc>
                          <a:spcPct val="115000"/>
                        </a:lnSpc>
                        <a:spcAft>
                          <a:spcPts val="1200"/>
                        </a:spcAft>
                      </a:pPr>
                      <a:r>
                        <a:rPr lang="tr-TR" sz="1600" b="1" dirty="0">
                          <a:effectLst/>
                          <a:latin typeface="+mn-lt"/>
                          <a:ea typeface="Times New Roman"/>
                        </a:rPr>
                        <a:t>ETKİNLİKLER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a:effectLst/>
                          <a:latin typeface="+mn-lt"/>
                          <a:ea typeface="Times New Roman"/>
                        </a:rPr>
                        <a:t>İŞLEYİŞ</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AÇIKLAMALAR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5156443">
                <a:tc>
                  <a:txBody>
                    <a:bodyPr/>
                    <a:lstStyle/>
                    <a:p>
                      <a:pPr>
                        <a:lnSpc>
                          <a:spcPct val="115000"/>
                        </a:lnSpc>
                        <a:spcAft>
                          <a:spcPts val="1200"/>
                        </a:spcAft>
                      </a:pPr>
                      <a:r>
                        <a:rPr lang="tr-TR" sz="1600" kern="1200" dirty="0">
                          <a:effectLst/>
                          <a:latin typeface="+mn-lt"/>
                          <a:ea typeface="Times New Roman"/>
                        </a:rPr>
                        <a:t>Ders </a:t>
                      </a:r>
                      <a:r>
                        <a:rPr lang="tr-TR" sz="1600" kern="1200" dirty="0" smtClean="0">
                          <a:effectLst/>
                          <a:latin typeface="+mn-lt"/>
                          <a:ea typeface="Times New Roman"/>
                        </a:rPr>
                        <a:t>Planlama/</a:t>
                      </a:r>
                    </a:p>
                    <a:p>
                      <a:pPr>
                        <a:lnSpc>
                          <a:spcPct val="115000"/>
                        </a:lnSpc>
                        <a:spcAft>
                          <a:spcPts val="1200"/>
                        </a:spcAft>
                      </a:pPr>
                      <a:r>
                        <a:rPr lang="tr-TR" sz="1600" kern="1200" dirty="0" smtClean="0">
                          <a:effectLst/>
                          <a:latin typeface="+mn-lt"/>
                          <a:ea typeface="Times New Roman"/>
                        </a:rPr>
                        <a:t>Hazırlık</a:t>
                      </a:r>
                      <a:r>
                        <a:rPr lang="tr-TR" sz="1600" kern="1200" dirty="0">
                          <a:effectLst/>
                          <a:latin typeface="+mn-lt"/>
                          <a:ea typeface="Times New Roman"/>
                        </a:rPr>
                        <a:t>/</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Değerlendirme</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1600" kern="1200" dirty="0">
                          <a:effectLst/>
                          <a:latin typeface="+mn-lt"/>
                          <a:ea typeface="Times New Roman"/>
                          <a:cs typeface="Times New Roman"/>
                        </a:rPr>
                        <a:t>Aday öğretmen, süreç içerisinde danışman öğretmenin rehberliğinde derse ön hazırlık (planlama), ders materyali geliştirme, ölçme değerlendirme aracı hazırlama çalışmalarına vakit ayırır. </a:t>
                      </a:r>
                      <a:r>
                        <a:rPr lang="tr-TR" sz="1600" u="sng" kern="1200" dirty="0">
                          <a:solidFill>
                            <a:srgbClr val="0000FF"/>
                          </a:solidFill>
                          <a:effectLst/>
                          <a:latin typeface="+mn-lt"/>
                          <a:ea typeface="Times New Roman"/>
                          <a:cs typeface="Times New Roman"/>
                          <a:hlinkClick r:id="rId2"/>
                        </a:rPr>
                        <a:t> </a:t>
                      </a:r>
                      <a:endParaRPr lang="tr-TR" sz="1600" dirty="0">
                        <a:effectLst/>
                        <a:latin typeface="+mn-lt"/>
                        <a:ea typeface="Times New Roman"/>
                        <a:cs typeface="Times New Roman"/>
                      </a:endParaRPr>
                    </a:p>
                    <a:p>
                      <a:pPr marL="342900" lvl="0" indent="-342900">
                        <a:lnSpc>
                          <a:spcPct val="115000"/>
                        </a:lnSpc>
                        <a:spcAft>
                          <a:spcPts val="1200"/>
                        </a:spcAft>
                      </a:pPr>
                      <a:r>
                        <a:rPr lang="tr-TR" sz="1600" kern="1200" dirty="0">
                          <a:effectLst/>
                          <a:latin typeface="+mn-lt"/>
                          <a:ea typeface="Times New Roman"/>
                          <a:cs typeface="Times New Roman"/>
                        </a:rPr>
                        <a:t>Aday öğretmen aşağıdaki etkinlikleri danışman öğretmenin rehberliğinde gerçekleştirir. </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Bir ders planı hazırlar.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materyal geliştirir.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ölçme araçları geliştirir.</a:t>
                      </a:r>
                      <a:endParaRPr lang="tr-TR" sz="1600" dirty="0">
                        <a:effectLst/>
                        <a:latin typeface="+mn-lt"/>
                        <a:ea typeface="Times New Roman"/>
                        <a:cs typeface="Times New Roman"/>
                      </a:endParaRPr>
                    </a:p>
                    <a:p>
                      <a:pPr marL="457200">
                        <a:lnSpc>
                          <a:spcPct val="115000"/>
                        </a:lnSpc>
                        <a:spcAft>
                          <a:spcPts val="120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effectLst/>
                          <a:latin typeface="+mn-lt"/>
                          <a:ea typeface="Times New Roman"/>
                        </a:rPr>
                        <a:t>Aynı ilçede veya eğitim bölgesinde görev yapan ve aynı </a:t>
                      </a:r>
                      <a:r>
                        <a:rPr lang="tr-TR" sz="1600" kern="1200" dirty="0" smtClean="0">
                          <a:effectLst/>
                          <a:latin typeface="+mn-lt"/>
                          <a:ea typeface="Times New Roman"/>
                        </a:rPr>
                        <a:t>alanlarda olan </a:t>
                      </a:r>
                      <a:r>
                        <a:rPr lang="tr-TR" sz="1600" kern="1200" dirty="0">
                          <a:effectLst/>
                          <a:latin typeface="+mn-lt"/>
                          <a:ea typeface="Times New Roman"/>
                        </a:rPr>
                        <a:t>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mn-lt"/>
                          <a:ea typeface="Times New Roman"/>
                        </a:rPr>
                        <a:t>14 hafta haftada 3 gün, günde 3 saatten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toplam 123 saat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527416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6206556"/>
              </p:ext>
            </p:extLst>
          </p:nvPr>
        </p:nvGraphicFramePr>
        <p:xfrm>
          <a:off x="755577" y="1124744"/>
          <a:ext cx="7704856" cy="5678424"/>
        </p:xfrm>
        <a:graphic>
          <a:graphicData uri="http://schemas.openxmlformats.org/drawingml/2006/table">
            <a:tbl>
              <a:tblPr firstRow="1" firstCol="1" bandRow="1"/>
              <a:tblGrid>
                <a:gridCol w="1579747">
                  <a:extLst>
                    <a:ext uri="{9D8B030D-6E8A-4147-A177-3AD203B41FA5}">
                      <a16:colId xmlns="" xmlns:a16="http://schemas.microsoft.com/office/drawing/2014/main" val="20000"/>
                    </a:ext>
                  </a:extLst>
                </a:gridCol>
                <a:gridCol w="3614269">
                  <a:extLst>
                    <a:ext uri="{9D8B030D-6E8A-4147-A177-3AD203B41FA5}">
                      <a16:colId xmlns="" xmlns:a16="http://schemas.microsoft.com/office/drawing/2014/main" val="20001"/>
                    </a:ext>
                  </a:extLst>
                </a:gridCol>
                <a:gridCol w="1719371">
                  <a:extLst>
                    <a:ext uri="{9D8B030D-6E8A-4147-A177-3AD203B41FA5}">
                      <a16:colId xmlns="" xmlns:a16="http://schemas.microsoft.com/office/drawing/2014/main" val="20002"/>
                    </a:ext>
                  </a:extLst>
                </a:gridCol>
                <a:gridCol w="791469">
                  <a:extLst>
                    <a:ext uri="{9D8B030D-6E8A-4147-A177-3AD203B41FA5}">
                      <a16:colId xmlns="" xmlns:a16="http://schemas.microsoft.com/office/drawing/2014/main" val="20003"/>
                    </a:ext>
                  </a:extLst>
                </a:gridCol>
              </a:tblGrid>
              <a:tr h="2086363">
                <a:tc>
                  <a:txBody>
                    <a:bodyPr/>
                    <a:lstStyle/>
                    <a:p>
                      <a:pPr>
                        <a:lnSpc>
                          <a:spcPct val="115000"/>
                        </a:lnSpc>
                        <a:spcAft>
                          <a:spcPts val="0"/>
                        </a:spcAft>
                      </a:pPr>
                      <a:r>
                        <a:rPr lang="tr-TR" sz="1800" kern="1200" dirty="0">
                          <a:effectLst/>
                          <a:latin typeface="Times New Roman"/>
                          <a:ea typeface="Times New Roman"/>
                          <a:cs typeface="Times New Roman"/>
                        </a:rPr>
                        <a:t>Ders İzleme</a:t>
                      </a:r>
                      <a:endParaRPr lang="tr-TR" sz="1800" dirty="0">
                        <a:effectLst/>
                        <a:latin typeface="Calibri"/>
                        <a:ea typeface="Times New Roman"/>
                        <a:cs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izler, ilgili </a:t>
                      </a:r>
                      <a:r>
                        <a:rPr lang="tr-TR" sz="1800" kern="1200" dirty="0" smtClean="0">
                          <a:effectLst/>
                          <a:latin typeface="Calibri"/>
                          <a:ea typeface="Times New Roman"/>
                        </a:rPr>
                        <a:t>formları </a:t>
                      </a:r>
                      <a:r>
                        <a:rPr lang="tr-TR" sz="1800" kern="1200" dirty="0" smtClean="0">
                          <a:effectLst/>
                          <a:latin typeface="Calibri"/>
                          <a:ea typeface="Times New Roman"/>
                          <a:hlinkClick r:id="rId2" action="ppaction://hlinkfile"/>
                        </a:rPr>
                        <a:t>(Form-3) </a:t>
                      </a:r>
                      <a:r>
                        <a:rPr lang="tr-TR" sz="1800" kern="1200" dirty="0">
                          <a:effectLst/>
                          <a:latin typeface="Calibri"/>
                          <a:ea typeface="Times New Roman"/>
                        </a:rPr>
                        <a:t>doldurur ve ders sonunda danışman öğretmeniyle izlediği dersin değerlendirmesini yapar</a:t>
                      </a:r>
                      <a:r>
                        <a:rPr lang="tr-TR" sz="1800" kern="1200" dirty="0" smtClean="0">
                          <a:effectLst/>
                          <a:latin typeface="Calibri"/>
                          <a:ea typeface="Times New Roman"/>
                        </a:rPr>
                        <a:t>. </a:t>
                      </a:r>
                      <a:endParaRPr lang="tr-TR" sz="1800" dirty="0">
                        <a:effectLst/>
                        <a:latin typeface="Calibri"/>
                        <a:ea typeface="Times New Roman"/>
                      </a:endParaRPr>
                    </a:p>
                    <a:p>
                      <a:pPr>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ilk 6 hafta, haftada 3 gün, günde 3 saat olmak üzere haftada 9 saat ders izlemesi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a:effectLst/>
                          <a:latin typeface="Times New Roman"/>
                          <a:ea typeface="Times New Roman"/>
                          <a:cs typeface="Times New Roman"/>
                        </a:rPr>
                        <a:t>51</a:t>
                      </a:r>
                      <a:endParaRPr lang="tr-TR"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522149">
                <a:tc>
                  <a:txBody>
                    <a:bodyPr/>
                    <a:lstStyle/>
                    <a:p>
                      <a:pPr>
                        <a:lnSpc>
                          <a:spcPct val="115000"/>
                        </a:lnSpc>
                        <a:spcAft>
                          <a:spcPts val="1200"/>
                        </a:spcAft>
                      </a:pPr>
                      <a:r>
                        <a:rPr lang="tr-TR" sz="1800" kern="1200">
                          <a:effectLst/>
                          <a:latin typeface="Calibri"/>
                          <a:ea typeface="Times New Roman"/>
                        </a:rPr>
                        <a:t>Ders Uygulaması</a:t>
                      </a:r>
                      <a:endParaRPr lang="tr-TR" sz="1800">
                        <a:effectLst/>
                        <a:latin typeface="Calibri"/>
                        <a:ea typeface="Times New Roman"/>
                      </a:endParaRPr>
                    </a:p>
                    <a:p>
                      <a:pPr algn="ctr">
                        <a:lnSpc>
                          <a:spcPct val="115000"/>
                        </a:lnSpc>
                        <a:spcAft>
                          <a:spcPts val="1200"/>
                        </a:spcAft>
                      </a:pPr>
                      <a:r>
                        <a:rPr lang="tr-TR" sz="1800" kern="1200">
                          <a:effectLst/>
                          <a:latin typeface="Calibri"/>
                          <a:ea typeface="Times New Roman"/>
                        </a:rPr>
                        <a:t> </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işler. Bu sırada danışman öğretmen ilgili </a:t>
                      </a:r>
                      <a:r>
                        <a:rPr lang="tr-TR" sz="1800" kern="1200" dirty="0" smtClean="0">
                          <a:effectLst/>
                          <a:latin typeface="Calibri"/>
                          <a:ea typeface="Times New Roman"/>
                        </a:rPr>
                        <a:t>gözlem formlarını (Form-</a:t>
                      </a:r>
                      <a:r>
                        <a:rPr lang="tr-TR" sz="1800" kern="1200" baseline="0" dirty="0" smtClean="0">
                          <a:effectLst/>
                          <a:latin typeface="Calibri"/>
                          <a:ea typeface="Times New Roman"/>
                          <a:hlinkClick r:id="rId3" action="ppaction://hlinkfile"/>
                        </a:rPr>
                        <a:t>4A</a:t>
                      </a:r>
                      <a:r>
                        <a:rPr lang="tr-TR" sz="1800" kern="1200" baseline="0" dirty="0" smtClean="0">
                          <a:effectLst/>
                          <a:latin typeface="Calibri"/>
                          <a:ea typeface="Times New Roman"/>
                        </a:rPr>
                        <a:t>, </a:t>
                      </a:r>
                      <a:r>
                        <a:rPr lang="tr-TR" sz="1800" kern="1200" baseline="0" dirty="0" smtClean="0">
                          <a:effectLst/>
                          <a:latin typeface="Calibri"/>
                          <a:ea typeface="Times New Roman"/>
                          <a:hlinkClick r:id="rId4" action="ppaction://hlinkfile"/>
                        </a:rPr>
                        <a:t>4B</a:t>
                      </a:r>
                      <a:r>
                        <a:rPr lang="tr-TR" sz="1800" kern="1200" baseline="0" dirty="0" smtClean="0">
                          <a:effectLst/>
                          <a:latin typeface="Calibri"/>
                          <a:ea typeface="Times New Roman"/>
                        </a:rPr>
                        <a:t>)</a:t>
                      </a:r>
                      <a:r>
                        <a:rPr lang="tr-TR" sz="1800" kern="1200" dirty="0" smtClean="0">
                          <a:effectLst/>
                          <a:latin typeface="Calibri"/>
                          <a:ea typeface="Times New Roman"/>
                        </a:rPr>
                        <a:t> </a:t>
                      </a:r>
                      <a:r>
                        <a:rPr lang="tr-TR" sz="1800" kern="1200" dirty="0">
                          <a:effectLst/>
                          <a:latin typeface="Calibri"/>
                          <a:ea typeface="Times New Roman"/>
                        </a:rPr>
                        <a:t>doldurur ve ders sonunda aday öğretmenle işlenen dersin değerlendirmesini yapar.</a:t>
                      </a:r>
                      <a:endParaRPr lang="tr-TR" sz="1800" dirty="0">
                        <a:effectLst/>
                        <a:latin typeface="Calibri"/>
                        <a:ea typeface="Times New Roman"/>
                      </a:endParaRPr>
                    </a:p>
                    <a:p>
                      <a:pPr algn="just">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7. haftadan itibaren 8 hafta boyunca, haftada 3 gün, günde 3 saat olmak üzere haftada 9 saat ders uygulaması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kern="1200" dirty="0">
                          <a:effectLst/>
                          <a:latin typeface="Calibri"/>
                          <a:ea typeface="Times New Roman"/>
                        </a:rPr>
                        <a:t>72</a:t>
                      </a:r>
                      <a:endParaRPr lang="tr-TR" sz="1800" dirty="0">
                        <a:effectLst/>
                        <a:latin typeface="Calibri"/>
                        <a:ea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089084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47217735"/>
              </p:ext>
            </p:extLst>
          </p:nvPr>
        </p:nvGraphicFramePr>
        <p:xfrm>
          <a:off x="323527" y="1052736"/>
          <a:ext cx="8352928" cy="5908548"/>
        </p:xfrm>
        <a:graphic>
          <a:graphicData uri="http://schemas.openxmlformats.org/drawingml/2006/table">
            <a:tbl>
              <a:tblPr firstRow="1" firstCol="1" bandRow="1"/>
              <a:tblGrid>
                <a:gridCol w="1712624">
                  <a:extLst>
                    <a:ext uri="{9D8B030D-6E8A-4147-A177-3AD203B41FA5}">
                      <a16:colId xmlns="" xmlns:a16="http://schemas.microsoft.com/office/drawing/2014/main" val="20000"/>
                    </a:ext>
                  </a:extLst>
                </a:gridCol>
                <a:gridCol w="3918272">
                  <a:extLst>
                    <a:ext uri="{9D8B030D-6E8A-4147-A177-3AD203B41FA5}">
                      <a16:colId xmlns="" xmlns:a16="http://schemas.microsoft.com/office/drawing/2014/main" val="20001"/>
                    </a:ext>
                  </a:extLst>
                </a:gridCol>
                <a:gridCol w="1863991">
                  <a:extLst>
                    <a:ext uri="{9D8B030D-6E8A-4147-A177-3AD203B41FA5}">
                      <a16:colId xmlns="" xmlns:a16="http://schemas.microsoft.com/office/drawing/2014/main" val="20002"/>
                    </a:ext>
                  </a:extLst>
                </a:gridCol>
                <a:gridCol w="858041">
                  <a:extLst>
                    <a:ext uri="{9D8B030D-6E8A-4147-A177-3AD203B41FA5}">
                      <a16:colId xmlns="" xmlns:a16="http://schemas.microsoft.com/office/drawing/2014/main" val="20003"/>
                    </a:ext>
                  </a:extLst>
                </a:gridCol>
              </a:tblGrid>
              <a:tr h="5616624">
                <a:tc>
                  <a:txBody>
                    <a:bodyPr/>
                    <a:lstStyle/>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Okul İçi Gözlem ve Uygulamalar</a:t>
                      </a:r>
                      <a:endParaRPr lang="tr-TR" sz="1100" dirty="0">
                        <a:effectLst/>
                        <a:latin typeface="+mn-lt"/>
                        <a:ea typeface="Times New Roman"/>
                      </a:endParaRPr>
                    </a:p>
                    <a:p>
                      <a:pPr algn="ctr">
                        <a:lnSpc>
                          <a:spcPct val="115000"/>
                        </a:lnSpc>
                        <a:spcAft>
                          <a:spcPts val="1200"/>
                        </a:spcAft>
                      </a:pP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Öğretmenler </a:t>
                      </a:r>
                      <a:r>
                        <a:rPr lang="tr-TR" sz="1100" kern="1200" dirty="0">
                          <a:effectLst/>
                          <a:latin typeface="+mn-lt"/>
                          <a:ea typeface="Times New Roman"/>
                          <a:cs typeface="Times New Roman"/>
                        </a:rPr>
                        <a:t>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 Okul </a:t>
                      </a:r>
                      <a:r>
                        <a:rPr lang="tr-TR" sz="1100" kern="1200" dirty="0">
                          <a:effectLst/>
                          <a:latin typeface="+mn-lt"/>
                          <a:ea typeface="Times New Roman"/>
                          <a:cs typeface="Times New Roman"/>
                        </a:rPr>
                        <a:t>yerleşkesinde yer alan bütün birim ve bölümleri tanır ve işleyişi hakkında bilgi sahibi olur (Pansiyonu olmayan okullarda görev yapan aday öğretmenler en az 1 gün pansiyonlu bir okulda gözlem yaparlar).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Aday </a:t>
                      </a:r>
                      <a:r>
                        <a:rPr lang="tr-TR" sz="1100" kern="1200" dirty="0">
                          <a:effectLst/>
                          <a:latin typeface="+mn-lt"/>
                          <a:ea typeface="Times New Roman"/>
                          <a:cs typeface="Times New Roman"/>
                        </a:rPr>
                        <a:t>öğretmenler, kendi okulunda okul içi gözlem süresinde farklı </a:t>
                      </a:r>
                      <a:r>
                        <a:rPr lang="tr-TR" sz="1100" kern="1200" dirty="0" smtClean="0">
                          <a:effectLst/>
                          <a:latin typeface="+mn-lt"/>
                          <a:ea typeface="Times New Roman"/>
                          <a:cs typeface="Times New Roman"/>
                        </a:rPr>
                        <a:t>alanlardaki öğretmenlerin </a:t>
                      </a:r>
                      <a:r>
                        <a:rPr lang="tr-TR" sz="1100" kern="1200" dirty="0">
                          <a:effectLst/>
                          <a:latin typeface="+mn-lt"/>
                          <a:ea typeface="Times New Roman"/>
                          <a:cs typeface="Times New Roman"/>
                        </a:rPr>
                        <a:t>derslerinde de gözlemlerde bulunur. Bu dersin kaç saat olacağını danışman öğretmeni ve okul müdürü belirler.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smtClean="0">
                          <a:effectLst/>
                          <a:latin typeface="+mn-lt"/>
                          <a:ea typeface="Times New Roman"/>
                          <a:cs typeface="Times New Roman"/>
                        </a:rPr>
                        <a:t>Okul </a:t>
                      </a:r>
                      <a:r>
                        <a:rPr lang="tr-TR" sz="1100" kern="1200" dirty="0">
                          <a:effectLst/>
                          <a:latin typeface="+mn-lt"/>
                          <a:ea typeface="Times New Roman"/>
                          <a:cs typeface="Times New Roman"/>
                        </a:rPr>
                        <a:t>içi birimlerdeki toplantılarda aktif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Okul gelişimiyle ilgili saha çalışması yapar ve önerilerini de kapsayan rapor hazırlar.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Anma, kutlama, sosyal etkinlik, gezi vb. çalışmalarda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Dönem sonu iş ve işlemlerinde aktif olarak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Danışman öğretmeniyle birlikte nöbet </a:t>
                      </a:r>
                      <a:r>
                        <a:rPr lang="tr-TR" sz="1100" kern="1200" dirty="0" smtClean="0">
                          <a:effectLst/>
                          <a:latin typeface="+mn-lt"/>
                          <a:ea typeface="Times New Roman"/>
                          <a:cs typeface="Times New Roman"/>
                        </a:rPr>
                        <a:t>tutar.</a:t>
                      </a:r>
                    </a:p>
                    <a:p>
                      <a:pPr algn="just">
                        <a:lnSpc>
                          <a:spcPct val="115000"/>
                        </a:lnSpc>
                        <a:tabLst>
                          <a:tab pos="288290" algn="l"/>
                          <a:tab pos="1769110" algn="l"/>
                        </a:tabLst>
                      </a:pPr>
                      <a:r>
                        <a:rPr lang="tr-TR" sz="1100" dirty="0" smtClean="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kern="1200" dirty="0">
                          <a:effectLst/>
                          <a:latin typeface="+mn-lt"/>
                          <a:ea typeface="Times New Roman"/>
                        </a:rPr>
                        <a:t>Bu süreçte 14 hafta, haftada 1 gün, günde 6 saat olmak üzere okul içi gözlem ve uygulama yapılacaktır.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endParaRPr lang="tr-TR" sz="1100" dirty="0">
                        <a:effectLst/>
                        <a:latin typeface="+mn-lt"/>
                        <a:ea typeface="Times New Roman"/>
                      </a:endParaRPr>
                    </a:p>
                    <a:p>
                      <a:pPr algn="just">
                        <a:lnSpc>
                          <a:spcPct val="115000"/>
                        </a:lnSpc>
                        <a:spcAft>
                          <a:spcPts val="1200"/>
                        </a:spcAft>
                        <a:tabLst>
                          <a:tab pos="1769110" algn="l"/>
                        </a:tabLst>
                      </a:pPr>
                      <a:r>
                        <a:rPr lang="tr-TR" sz="1100" kern="1200" dirty="0">
                          <a:effectLst/>
                          <a:latin typeface="+mn-lt"/>
                          <a:ea typeface="Times New Roman"/>
                          <a:cs typeface="Times New Roman"/>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endParaRPr lang="tr-TR" sz="1100" dirty="0">
                        <a:effectLst/>
                        <a:latin typeface="+mn-lt"/>
                        <a:ea typeface="Times New Roman"/>
                        <a:cs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100" kern="1200" dirty="0">
                          <a:effectLst/>
                          <a:latin typeface="+mn-lt"/>
                          <a:ea typeface="Times New Roman"/>
                        </a:rPr>
                        <a:t>84</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19815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395454618"/>
              </p:ext>
            </p:extLst>
          </p:nvPr>
        </p:nvGraphicFramePr>
        <p:xfrm>
          <a:off x="395536" y="980728"/>
          <a:ext cx="8208912" cy="5668618"/>
        </p:xfrm>
        <a:graphic>
          <a:graphicData uri="http://schemas.openxmlformats.org/drawingml/2006/table">
            <a:tbl>
              <a:tblPr firstRow="1" firstCol="1" bandRow="1"/>
              <a:tblGrid>
                <a:gridCol w="1681969">
                  <a:extLst>
                    <a:ext uri="{9D8B030D-6E8A-4147-A177-3AD203B41FA5}">
                      <a16:colId xmlns="" xmlns:a16="http://schemas.microsoft.com/office/drawing/2014/main" val="20000"/>
                    </a:ext>
                  </a:extLst>
                </a:gridCol>
                <a:gridCol w="4034548">
                  <a:extLst>
                    <a:ext uri="{9D8B030D-6E8A-4147-A177-3AD203B41FA5}">
                      <a16:colId xmlns="" xmlns:a16="http://schemas.microsoft.com/office/drawing/2014/main" val="20001"/>
                    </a:ext>
                  </a:extLst>
                </a:gridCol>
                <a:gridCol w="1732201">
                  <a:extLst>
                    <a:ext uri="{9D8B030D-6E8A-4147-A177-3AD203B41FA5}">
                      <a16:colId xmlns="" xmlns:a16="http://schemas.microsoft.com/office/drawing/2014/main" val="20002"/>
                    </a:ext>
                  </a:extLst>
                </a:gridCol>
                <a:gridCol w="760194">
                  <a:extLst>
                    <a:ext uri="{9D8B030D-6E8A-4147-A177-3AD203B41FA5}">
                      <a16:colId xmlns="" xmlns:a16="http://schemas.microsoft.com/office/drawing/2014/main" val="20003"/>
                    </a:ext>
                  </a:extLst>
                </a:gridCol>
              </a:tblGrid>
              <a:tr h="1073758">
                <a:tc gridSpan="4">
                  <a:txBody>
                    <a:bodyPr/>
                    <a:lstStyle/>
                    <a:p>
                      <a:pPr algn="ctr">
                        <a:lnSpc>
                          <a:spcPct val="115000"/>
                        </a:lnSpc>
                        <a:spcAft>
                          <a:spcPts val="1200"/>
                        </a:spcAft>
                      </a:pPr>
                      <a:r>
                        <a:rPr lang="tr-TR" sz="1400" b="1" kern="1200" dirty="0">
                          <a:effectLst/>
                          <a:latin typeface="+mn-lt"/>
                          <a:ea typeface="+mn-ea"/>
                        </a:rPr>
                        <a:t>B. OKUL DIŞI FAALİYETLER (Eğitim öğretim dönemi haftanın 1 günü)</a:t>
                      </a:r>
                      <a:endParaRPr lang="tr-TR" sz="1400" dirty="0">
                        <a:effectLst/>
                        <a:latin typeface="+mn-lt"/>
                        <a:ea typeface="Times New Roman"/>
                      </a:endParaRPr>
                    </a:p>
                    <a:p>
                      <a:pPr algn="ctr">
                        <a:lnSpc>
                          <a:spcPct val="115000"/>
                        </a:lnSpc>
                        <a:spcAft>
                          <a:spcPts val="1200"/>
                        </a:spcAft>
                      </a:pPr>
                      <a:r>
                        <a:rPr lang="tr-TR" sz="1400" b="1" kern="1200" dirty="0">
                          <a:effectLst/>
                          <a:latin typeface="+mn-lt"/>
                          <a:ea typeface="+mn-ea"/>
                        </a:rPr>
                        <a:t>(Toplam 14 hafta: haftada 1 gün, günde 6 saat olmak üzere toplam 84 Saat)</a:t>
                      </a:r>
                      <a:endParaRPr lang="tr-TR" sz="1400" dirty="0">
                        <a:effectLst/>
                        <a:latin typeface="+mn-lt"/>
                        <a:ea typeface="Times New Roman"/>
                      </a:endParaRPr>
                    </a:p>
                    <a:p>
                      <a:pPr algn="ctr">
                        <a:lnSpc>
                          <a:spcPct val="115000"/>
                        </a:lnSpc>
                        <a:spcAft>
                          <a:spcPts val="1200"/>
                        </a:spcAft>
                      </a:pPr>
                      <a:r>
                        <a:rPr lang="tr-TR" sz="1400" b="1" dirty="0">
                          <a:effectLst/>
                          <a:latin typeface="+mn-lt"/>
                          <a:ea typeface="Times New Roman"/>
                        </a:rPr>
                        <a:t>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 xmlns:a16="http://schemas.microsoft.com/office/drawing/2014/main" val="10000"/>
                  </a:ext>
                </a:extLst>
              </a:tr>
              <a:tr h="611459">
                <a:tc>
                  <a:txBody>
                    <a:bodyPr/>
                    <a:lstStyle/>
                    <a:p>
                      <a:pPr algn="ctr">
                        <a:lnSpc>
                          <a:spcPct val="115000"/>
                        </a:lnSpc>
                        <a:spcAft>
                          <a:spcPts val="1200"/>
                        </a:spcAft>
                      </a:pPr>
                      <a:r>
                        <a:rPr lang="tr-TR" sz="1400" b="1">
                          <a:effectLst/>
                          <a:latin typeface="+mn-lt"/>
                          <a:ea typeface="Times New Roman"/>
                        </a:rPr>
                        <a:t>ETKİNLİKLER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400" b="1">
                          <a:effectLst/>
                          <a:latin typeface="+mn-lt"/>
                          <a:ea typeface="Times New Roman"/>
                        </a:rPr>
                        <a:t>İŞLEYİŞ</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b="1">
                          <a:effectLst/>
                          <a:latin typeface="+mn-lt"/>
                          <a:ea typeface="Times New Roman"/>
                        </a:rPr>
                        <a:t>AÇIKLAMALAR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a:effectLst/>
                          <a:latin typeface="+mn-lt"/>
                          <a:ea typeface="Times New Roman"/>
                        </a:rPr>
                        <a:t>SÜRE</a:t>
                      </a:r>
                      <a:endParaRPr lang="tr-TR" sz="1400">
                        <a:effectLst/>
                        <a:latin typeface="+mn-lt"/>
                        <a:ea typeface="Times New Roman"/>
                      </a:endParaRPr>
                    </a:p>
                    <a:p>
                      <a:pPr algn="ctr">
                        <a:lnSpc>
                          <a:spcPct val="115000"/>
                        </a:lnSpc>
                        <a:spcAft>
                          <a:spcPts val="1200"/>
                        </a:spcAft>
                      </a:pPr>
                      <a:r>
                        <a:rPr lang="tr-TR" sz="1400" b="1">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859398">
                <a:tc>
                  <a:txBody>
                    <a:bodyPr/>
                    <a:lstStyle/>
                    <a:p>
                      <a:pPr>
                        <a:lnSpc>
                          <a:spcPct val="115000"/>
                        </a:lnSpc>
                        <a:spcAft>
                          <a:spcPts val="1200"/>
                        </a:spcAft>
                      </a:pPr>
                      <a:r>
                        <a:rPr lang="tr-TR" sz="1400" kern="1200">
                          <a:effectLst/>
                          <a:latin typeface="+mn-lt"/>
                          <a:ea typeface="Times New Roman"/>
                        </a:rPr>
                        <a:t>Şehir Kimliğini Tanıma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Atandığı il ile ilgili maddî, manevi ve sözel-kültürel değerler, demografik özelliklere ilişkin dosya/sunum hazırlar.</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Aday öğretmen yaşadığı şehirdeki müzeler, tarihî eserler, coğrafi mekânlar, ören yerleri, turistlik mekânlar vb. kurum ve alanları tanır, bu mekânların yetkilileriyle eğitim öğretim amaçlı iş birliği imkânlarını araştırır.</a:t>
                      </a:r>
                      <a:endParaRPr lang="tr-TR" sz="1400" dirty="0">
                        <a:effectLst/>
                        <a:latin typeface="+mn-lt"/>
                        <a:ea typeface="Times New Roman"/>
                      </a:endParaRPr>
                    </a:p>
                    <a:p>
                      <a:pPr>
                        <a:lnSpc>
                          <a:spcPct val="115000"/>
                        </a:lnSpc>
                        <a:spcAft>
                          <a:spcPts val="1200"/>
                        </a:spcAft>
                      </a:pPr>
                      <a:r>
                        <a:rPr lang="tr-TR" sz="1400" dirty="0">
                          <a:effectLst/>
                          <a:latin typeface="+mn-lt"/>
                          <a:ea typeface="Times New Roman"/>
                        </a:rPr>
                        <a:t> </a:t>
                      </a:r>
                    </a:p>
                    <a:p>
                      <a:pPr>
                        <a:lnSpc>
                          <a:spcPct val="115000"/>
                        </a:lnSpc>
                        <a:spcAft>
                          <a:spcPts val="1200"/>
                        </a:spcAft>
                      </a:pPr>
                      <a:r>
                        <a:rPr lang="tr-TR" sz="1400" dirty="0">
                          <a:effectLst/>
                          <a:latin typeface="+mn-lt"/>
                          <a:ea typeface="Times New Roman"/>
                        </a:rPr>
                        <a:t>Aday öğretmen bu kapsamda yaptığı her tür faaliyetle ilgili </a:t>
                      </a:r>
                      <a:r>
                        <a:rPr lang="tr-TR" sz="1400" dirty="0" smtClean="0">
                          <a:effectLst/>
                          <a:latin typeface="+mn-lt"/>
                          <a:ea typeface="Times New Roman"/>
                        </a:rPr>
                        <a:t> </a:t>
                      </a:r>
                      <a:r>
                        <a:rPr lang="tr-TR" sz="1400" dirty="0">
                          <a:effectLst/>
                          <a:latin typeface="+mn-lt"/>
                          <a:ea typeface="Times New Roman"/>
                        </a:rPr>
                        <a:t>formu </a:t>
                      </a:r>
                      <a:r>
                        <a:rPr lang="tr-TR" sz="1400" dirty="0" smtClean="0">
                          <a:effectLst/>
                          <a:latin typeface="+mn-lt"/>
                          <a:ea typeface="Times New Roman"/>
                        </a:rPr>
                        <a:t>(</a:t>
                      </a:r>
                      <a:r>
                        <a:rPr lang="tr-TR" sz="1400" dirty="0" smtClean="0">
                          <a:effectLst/>
                          <a:latin typeface="+mn-lt"/>
                          <a:ea typeface="Times New Roman"/>
                          <a:hlinkClick r:id="rId2" action="ppaction://hlinkfile"/>
                        </a:rPr>
                        <a:t>Form  7</a:t>
                      </a:r>
                      <a:r>
                        <a:rPr lang="tr-TR" sz="1400" dirty="0" smtClean="0">
                          <a:effectLst/>
                          <a:latin typeface="+mn-lt"/>
                          <a:ea typeface="Times New Roman"/>
                        </a:rPr>
                        <a:t>) doldurur </a:t>
                      </a:r>
                      <a:r>
                        <a:rPr lang="tr-TR" sz="1400" dirty="0">
                          <a:effectLst/>
                          <a:latin typeface="+mn-lt"/>
                          <a:ea typeface="Times New Roman"/>
                        </a:rPr>
                        <a:t>ve dosyasına koyar.</a:t>
                      </a:r>
                    </a:p>
                    <a:p>
                      <a:pPr>
                        <a:lnSpc>
                          <a:spcPct val="115000"/>
                        </a:lnSpc>
                        <a:spcAft>
                          <a:spcPts val="1200"/>
                        </a:spcAft>
                      </a:pPr>
                      <a:r>
                        <a:rPr lang="tr-TR" sz="1400" dirty="0">
                          <a:effectLst/>
                          <a:latin typeface="+mn-lt"/>
                          <a:ea typeface="Times New Roman"/>
                        </a:rPr>
                        <a:t> </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Aday öğretmen, adaylık sürecini atandığı şehirden başka bir şehirde geçirecekse benzer faaliyetleri adaylığını geçirdiği şehirde gerçekleştirir; ancak görev yapacağı yerle ilgili de görev yerine gitmeden önce veya gittikten sonra benzer faaliyetleri yaparak şehrin imkânlarını tanır.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672621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730633797"/>
              </p:ext>
            </p:extLst>
          </p:nvPr>
        </p:nvGraphicFramePr>
        <p:xfrm>
          <a:off x="755576" y="1268760"/>
          <a:ext cx="7560839" cy="5092429"/>
        </p:xfrm>
        <a:graphic>
          <a:graphicData uri="http://schemas.openxmlformats.org/drawingml/2006/table">
            <a:tbl>
              <a:tblPr firstRow="1" firstCol="1" bandRow="1"/>
              <a:tblGrid>
                <a:gridCol w="1549182">
                  <a:extLst>
                    <a:ext uri="{9D8B030D-6E8A-4147-A177-3AD203B41FA5}">
                      <a16:colId xmlns="" xmlns:a16="http://schemas.microsoft.com/office/drawing/2014/main" val="20000"/>
                    </a:ext>
                  </a:extLst>
                </a:gridCol>
                <a:gridCol w="3716030">
                  <a:extLst>
                    <a:ext uri="{9D8B030D-6E8A-4147-A177-3AD203B41FA5}">
                      <a16:colId xmlns="" xmlns:a16="http://schemas.microsoft.com/office/drawing/2014/main" val="20001"/>
                    </a:ext>
                  </a:extLst>
                </a:gridCol>
                <a:gridCol w="1719564">
                  <a:extLst>
                    <a:ext uri="{9D8B030D-6E8A-4147-A177-3AD203B41FA5}">
                      <a16:colId xmlns="" xmlns:a16="http://schemas.microsoft.com/office/drawing/2014/main" val="20002"/>
                    </a:ext>
                  </a:extLst>
                </a:gridCol>
                <a:gridCol w="576063">
                  <a:extLst>
                    <a:ext uri="{9D8B030D-6E8A-4147-A177-3AD203B41FA5}">
                      <a16:colId xmlns="" xmlns:a16="http://schemas.microsoft.com/office/drawing/2014/main" val="20003"/>
                    </a:ext>
                  </a:extLst>
                </a:gridCol>
              </a:tblGrid>
              <a:tr h="2696701">
                <a:tc>
                  <a:txBody>
                    <a:bodyPr/>
                    <a:lstStyle/>
                    <a:p>
                      <a:pPr>
                        <a:lnSpc>
                          <a:spcPct val="115000"/>
                        </a:lnSpc>
                        <a:spcAft>
                          <a:spcPts val="1200"/>
                        </a:spcAft>
                      </a:pPr>
                      <a:r>
                        <a:rPr lang="tr-TR" sz="1600" kern="1200">
                          <a:effectLst/>
                          <a:latin typeface="Calibri"/>
                          <a:ea typeface="Times New Roman"/>
                        </a:rPr>
                        <a:t>Kurumsal işleyiş</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Valilik, Kaymakamlık, Belediye Başkanlığı, İl/İlçe Millî Eğitim Müdürlüğü gibi kurumların işleyişi hakkında bilgi edinir. Mümkün olan durumlarda mülki ve idari amirlerle tanışır ve tecrübelerinden istifade eder.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18</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199843">
                <a:tc>
                  <a:txBody>
                    <a:bodyPr/>
                    <a:lstStyle/>
                    <a:p>
                      <a:pPr>
                        <a:lnSpc>
                          <a:spcPct val="115000"/>
                        </a:lnSpc>
                        <a:spcAft>
                          <a:spcPts val="1200"/>
                        </a:spcAft>
                      </a:pPr>
                      <a:r>
                        <a:rPr lang="tr-TR" sz="1600" kern="1200">
                          <a:effectLst/>
                          <a:latin typeface="Calibri"/>
                          <a:ea typeface="Times New Roman"/>
                        </a:rPr>
                        <a:t>Yanıbaşımızdaki okul</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12</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905171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024514861"/>
              </p:ext>
            </p:extLst>
          </p:nvPr>
        </p:nvGraphicFramePr>
        <p:xfrm>
          <a:off x="395536" y="980728"/>
          <a:ext cx="8424935" cy="5749047"/>
        </p:xfrm>
        <a:graphic>
          <a:graphicData uri="http://schemas.openxmlformats.org/drawingml/2006/table">
            <a:tbl>
              <a:tblPr firstRow="1" firstCol="1" bandRow="1"/>
              <a:tblGrid>
                <a:gridCol w="1726232">
                  <a:extLst>
                    <a:ext uri="{9D8B030D-6E8A-4147-A177-3AD203B41FA5}">
                      <a16:colId xmlns="" xmlns:a16="http://schemas.microsoft.com/office/drawing/2014/main" val="20000"/>
                    </a:ext>
                  </a:extLst>
                </a:gridCol>
                <a:gridCol w="4140720">
                  <a:extLst>
                    <a:ext uri="{9D8B030D-6E8A-4147-A177-3AD203B41FA5}">
                      <a16:colId xmlns="" xmlns:a16="http://schemas.microsoft.com/office/drawing/2014/main" val="20001"/>
                    </a:ext>
                  </a:extLst>
                </a:gridCol>
                <a:gridCol w="1777785">
                  <a:extLst>
                    <a:ext uri="{9D8B030D-6E8A-4147-A177-3AD203B41FA5}">
                      <a16:colId xmlns="" xmlns:a16="http://schemas.microsoft.com/office/drawing/2014/main" val="20002"/>
                    </a:ext>
                  </a:extLst>
                </a:gridCol>
                <a:gridCol w="780198">
                  <a:extLst>
                    <a:ext uri="{9D8B030D-6E8A-4147-A177-3AD203B41FA5}">
                      <a16:colId xmlns="" xmlns:a16="http://schemas.microsoft.com/office/drawing/2014/main" val="20003"/>
                    </a:ext>
                  </a:extLst>
                </a:gridCol>
              </a:tblGrid>
              <a:tr h="1568534">
                <a:tc>
                  <a:txBody>
                    <a:bodyPr/>
                    <a:lstStyle/>
                    <a:p>
                      <a:pPr>
                        <a:lnSpc>
                          <a:spcPct val="115000"/>
                        </a:lnSpc>
                        <a:spcAft>
                          <a:spcPts val="1200"/>
                        </a:spcAft>
                      </a:pPr>
                      <a:r>
                        <a:rPr lang="tr-TR" sz="1400" kern="1200">
                          <a:effectLst/>
                          <a:latin typeface="+mn-lt"/>
                          <a:ea typeface="Times New Roman"/>
                        </a:rPr>
                        <a:t>Tecrübeyle buluşma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Emekli öğretmenler ve eğitime gönül vermiş şahıslarla bir araya gelerek tecrübelerinden istifade eder.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Bu faaliyetler il/ilçe milli eğitim müdürlüklerinin koordinasyonunda grup faaliyetleri olarak yürütülecektir.</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12</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073440">
                <a:tc>
                  <a:txBody>
                    <a:bodyPr/>
                    <a:lstStyle/>
                    <a:p>
                      <a:pPr>
                        <a:lnSpc>
                          <a:spcPct val="115000"/>
                        </a:lnSpc>
                        <a:spcAft>
                          <a:spcPts val="1200"/>
                        </a:spcAft>
                      </a:pPr>
                      <a:r>
                        <a:rPr lang="tr-TR" sz="1400" kern="1200">
                          <a:effectLst/>
                          <a:latin typeface="+mn-lt"/>
                          <a:ea typeface="Times New Roman"/>
                        </a:rPr>
                        <a:t>Gönüllülük ve girişimcilik çalışmaları</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tabLst>
                          <a:tab pos="2413635" algn="l"/>
                        </a:tabLst>
                      </a:pPr>
                      <a:r>
                        <a:rPr lang="tr-TR" sz="1400" kern="1200">
                          <a:effectLst/>
                          <a:latin typeface="+mn-lt"/>
                          <a:ea typeface="Times New Roman"/>
                        </a:rPr>
                        <a:t>Topluma hizmet uygulamaları çerçevesinde çevresindeki gönüllü kuruluşları tanır ve gönüllü çalışmalarda görev alır.</a:t>
                      </a:r>
                      <a:endParaRPr lang="tr-TR" sz="1400">
                        <a:effectLst/>
                        <a:latin typeface="+mn-lt"/>
                        <a:ea typeface="Times New Roman"/>
                      </a:endParaRPr>
                    </a:p>
                    <a:p>
                      <a:pPr>
                        <a:lnSpc>
                          <a:spcPct val="115000"/>
                        </a:lnSpc>
                        <a:spcAft>
                          <a:spcPts val="1200"/>
                        </a:spcAft>
                        <a:tabLst>
                          <a:tab pos="2413635" algn="l"/>
                        </a:tabLst>
                      </a:pPr>
                      <a:r>
                        <a:rPr lang="tr-TR" sz="1400">
                          <a:effectLst/>
                          <a:latin typeface="+mn-lt"/>
                          <a:ea typeface="Times New Roman"/>
                        </a:rPr>
                        <a:t> </a:t>
                      </a: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18</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046657">
                <a:tc>
                  <a:txBody>
                    <a:bodyPr/>
                    <a:lstStyle/>
                    <a:p>
                      <a:pPr>
                        <a:lnSpc>
                          <a:spcPct val="115000"/>
                        </a:lnSpc>
                        <a:spcAft>
                          <a:spcPts val="1200"/>
                        </a:spcAft>
                      </a:pPr>
                      <a:r>
                        <a:rPr lang="tr-TR" sz="1400" kern="1200">
                          <a:effectLst/>
                          <a:latin typeface="+mn-lt"/>
                          <a:ea typeface="Times New Roman"/>
                        </a:rPr>
                        <a:t>Mesleki gelişim ve kariyer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Üniversiteler, alanıyla ilgili kuruluşlar, Halk Eğitim Merkezleri, Özel Kurumlar ve STK'ların mesleki, sosyal ve kişisel gelişimine katkı sağlayacak imkânlarını tanır.</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Bilimsel toplantılara katılır (konferans, sempozyum, panel, bildiri ve poster sunma vb.)</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Sanatsal etkinliklere katılır (sergi, tiyatro, sinema, vb. sanatsal etkinliklerden haberdar olur ve katılır)</a:t>
                      </a:r>
                      <a:endParaRPr lang="tr-TR" sz="1400" dirty="0">
                        <a:effectLst/>
                        <a:latin typeface="+mn-lt"/>
                        <a:ea typeface="Times New Roman"/>
                        <a:cs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51950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68776018"/>
              </p:ext>
            </p:extLst>
          </p:nvPr>
        </p:nvGraphicFramePr>
        <p:xfrm>
          <a:off x="611560" y="1124744"/>
          <a:ext cx="8064895" cy="5191975"/>
        </p:xfrm>
        <a:graphic>
          <a:graphicData uri="http://schemas.openxmlformats.org/drawingml/2006/table">
            <a:tbl>
              <a:tblPr firstRow="1" firstCol="1" bandRow="1"/>
              <a:tblGrid>
                <a:gridCol w="1652461">
                  <a:extLst>
                    <a:ext uri="{9D8B030D-6E8A-4147-A177-3AD203B41FA5}">
                      <a16:colId xmlns="" xmlns:a16="http://schemas.microsoft.com/office/drawing/2014/main" val="20000"/>
                    </a:ext>
                  </a:extLst>
                </a:gridCol>
                <a:gridCol w="3963766">
                  <a:extLst>
                    <a:ext uri="{9D8B030D-6E8A-4147-A177-3AD203B41FA5}">
                      <a16:colId xmlns="" xmlns:a16="http://schemas.microsoft.com/office/drawing/2014/main" val="20001"/>
                    </a:ext>
                  </a:extLst>
                </a:gridCol>
                <a:gridCol w="1701811">
                  <a:extLst>
                    <a:ext uri="{9D8B030D-6E8A-4147-A177-3AD203B41FA5}">
                      <a16:colId xmlns="" xmlns:a16="http://schemas.microsoft.com/office/drawing/2014/main" val="20002"/>
                    </a:ext>
                  </a:extLst>
                </a:gridCol>
                <a:gridCol w="746857">
                  <a:extLst>
                    <a:ext uri="{9D8B030D-6E8A-4147-A177-3AD203B41FA5}">
                      <a16:colId xmlns="" xmlns:a16="http://schemas.microsoft.com/office/drawing/2014/main" val="20003"/>
                    </a:ext>
                  </a:extLst>
                </a:gridCol>
              </a:tblGrid>
              <a:tr h="2178171">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p>
                      <a:pPr>
                        <a:lnSpc>
                          <a:spcPct val="115000"/>
                        </a:lnSpc>
                        <a:spcAft>
                          <a:spcPts val="1200"/>
                        </a:spcAft>
                      </a:pPr>
                      <a:r>
                        <a:rPr lang="tr-TR" sz="2000" u="sng" kern="1200" dirty="0">
                          <a:solidFill>
                            <a:srgbClr val="0000FF"/>
                          </a:solidFill>
                          <a:effectLst/>
                          <a:latin typeface="Calibri"/>
                          <a:ea typeface="Times New Roman"/>
                          <a:hlinkClick r:id="rId3" action="ppaction://hlinkfile"/>
                        </a:rPr>
                        <a:t>Kitap okuma</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Calibri"/>
                          <a:ea typeface="Times New Roman"/>
                        </a:rPr>
                        <a:t>Yetiştirme programı süresince eğitim ve öğretmenlikle ilgili okuduğu kitaplarla ilgili düşüncelerini kitap okuma değerlendirme formuna </a:t>
                      </a:r>
                      <a:r>
                        <a:rPr lang="tr-TR" sz="2000" kern="1200" dirty="0" smtClean="0">
                          <a:effectLst/>
                          <a:latin typeface="Calibri"/>
                          <a:ea typeface="Times New Roman"/>
                        </a:rPr>
                        <a:t>(</a:t>
                      </a:r>
                      <a:r>
                        <a:rPr lang="tr-TR" sz="2000" kern="1200" dirty="0" smtClean="0">
                          <a:effectLst/>
                          <a:latin typeface="Calibri"/>
                          <a:ea typeface="Times New Roman"/>
                          <a:hlinkClick r:id="rId4" action="ppaction://hlinkfile"/>
                        </a:rPr>
                        <a:t>Form-5)</a:t>
                      </a:r>
                      <a:r>
                        <a:rPr lang="tr-TR" sz="2000" kern="1200" dirty="0" smtClean="0">
                          <a:effectLst/>
                          <a:latin typeface="Calibri"/>
                          <a:ea typeface="Times New Roman"/>
                        </a:rPr>
                        <a:t>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5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271574">
                <a:tc>
                  <a:txBody>
                    <a:bodyPr/>
                    <a:lstStyle/>
                    <a:p>
                      <a:pPr>
                        <a:lnSpc>
                          <a:spcPct val="115000"/>
                        </a:lnSpc>
                        <a:spcAft>
                          <a:spcPts val="1200"/>
                        </a:spcAft>
                      </a:pPr>
                      <a:r>
                        <a:rPr lang="tr-TR" sz="2000" kern="1200" dirty="0">
                          <a:effectLst/>
                          <a:latin typeface="Calibri"/>
                          <a:ea typeface="Times New Roman"/>
                          <a:hlinkClick r:id="rId5" action="ppaction://hlinkfile"/>
                        </a:rPr>
                        <a:t> </a:t>
                      </a:r>
                      <a:r>
                        <a:rPr lang="tr-TR" sz="2000" u="sng" kern="1200" dirty="0">
                          <a:solidFill>
                            <a:srgbClr val="0000FF"/>
                          </a:solidFill>
                          <a:effectLst/>
                          <a:latin typeface="Calibri"/>
                          <a:ea typeface="Times New Roman"/>
                          <a:hlinkClick r:id="rId5" action="ppaction://hlinkfile"/>
                        </a:rPr>
                        <a:t>Film izleme</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Yetiştirme programı süresince eğitim ve öğretmenlikle ilgili izlediği filmlerle ilgili düşüncelerini film izleme/değerlendirme formuna </a:t>
                      </a:r>
                      <a:r>
                        <a:rPr lang="tr-TR" sz="2000" kern="1200" dirty="0" smtClean="0">
                          <a:effectLst/>
                          <a:latin typeface="Calibri"/>
                          <a:ea typeface="Times New Roman"/>
                          <a:hlinkClick r:id="rId5" action="ppaction://hlinkfile"/>
                        </a:rPr>
                        <a:t>(Form-6) </a:t>
                      </a:r>
                      <a:r>
                        <a:rPr lang="tr-TR" sz="2000" kern="1200" dirty="0" smtClean="0">
                          <a:effectLst/>
                          <a:latin typeface="Calibri"/>
                          <a:ea typeface="Times New Roman"/>
                        </a:rPr>
                        <a:t>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10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742230">
                <a:tc>
                  <a:txBody>
                    <a:bodyPr/>
                    <a:lstStyle/>
                    <a:p>
                      <a:pPr indent="155575" algn="ct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Toplam Süre (saat)</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414</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custDataLst>
      <p:tags r:id="rId1"/>
    </p:custDataLst>
    <p:extLst>
      <p:ext uri="{BB962C8B-B14F-4D97-AF65-F5344CB8AC3E}">
        <p14:creationId xmlns:p14="http://schemas.microsoft.com/office/powerpoint/2010/main" val="9284360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811</Words>
  <Application>Microsoft Office PowerPoint</Application>
  <PresentationFormat>Ekran Gösterisi (4:3)</PresentationFormat>
  <Paragraphs>159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1_Ofis Teması</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mem</cp:lastModifiedBy>
  <cp:revision>41</cp:revision>
  <dcterms:created xsi:type="dcterms:W3CDTF">2016-02-13T18:49:08Z</dcterms:created>
  <dcterms:modified xsi:type="dcterms:W3CDTF">2016-02-29T13:57:04Z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1368C7A5-914E-47E8-9C7C-83D1D00085DF</vt:lpwstr>
  </property>
  <property fmtid="{D5CDD505-2E9C-101B-9397-08002B2CF9AE}" pid="3" name="ArticulatePath">
    <vt:lpwstr>ADAY ÖĞRETMEN YETİŞTİRME PROGRAMI - Başöğretmen</vt:lpwstr>
  </property>
</Properties>
</file>