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82" r:id="rId9"/>
    <p:sldId id="283" r:id="rId10"/>
    <p:sldId id="284" r:id="rId11"/>
    <p:sldId id="263" r:id="rId12"/>
    <p:sldId id="264" r:id="rId13"/>
    <p:sldId id="265" r:id="rId14"/>
    <p:sldId id="268" r:id="rId15"/>
    <p:sldId id="269" r:id="rId16"/>
    <p:sldId id="270" r:id="rId17"/>
    <p:sldId id="271" r:id="rId18"/>
    <p:sldId id="273" r:id="rId19"/>
    <p:sldId id="274" r:id="rId20"/>
    <p:sldId id="275" r:id="rId21"/>
    <p:sldId id="276" r:id="rId22"/>
    <p:sldId id="285" r:id="rId23"/>
    <p:sldId id="281" r:id="rId24"/>
    <p:sldId id="277" r:id="rId25"/>
    <p:sldId id="286" r:id="rId26"/>
    <p:sldId id="280"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9421FB-FBB5-402A-B757-D614BCDDB40B}" type="datetimeFigureOut">
              <a:rPr lang="tr-TR" smtClean="0"/>
              <a:pPr/>
              <a:t>26.3.2015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BAC5B9-AE6E-4FCD-A556-0997F4CFB69C}" type="slidenum">
              <a:rPr lang="tr-TR" smtClean="0"/>
              <a:pPr/>
              <a:t>‹#›</a:t>
            </a:fld>
            <a:endParaRPr lang="tr-TR"/>
          </a:p>
        </p:txBody>
      </p:sp>
    </p:spTree>
    <p:extLst>
      <p:ext uri="{BB962C8B-B14F-4D97-AF65-F5344CB8AC3E}">
        <p14:creationId xmlns:p14="http://schemas.microsoft.com/office/powerpoint/2010/main" val="2281767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3C39843C-46B2-4561-B737-6C52B9CC20AE}" type="datetime1">
              <a:rPr lang="tr-TR" smtClean="0"/>
              <a:pPr/>
              <a:t>26.3.2015</a:t>
            </a:fld>
            <a:endParaRPr lang="tr-TR"/>
          </a:p>
        </p:txBody>
      </p:sp>
      <p:sp>
        <p:nvSpPr>
          <p:cNvPr id="19" name="18 Altbilgi Yer Tutucusu"/>
          <p:cNvSpPr>
            <a:spLocks noGrp="1"/>
          </p:cNvSpPr>
          <p:nvPr>
            <p:ph type="ftr" sz="quarter" idx="11"/>
          </p:nvPr>
        </p:nvSpPr>
        <p:spPr/>
        <p:txBody>
          <a:bodyPr/>
          <a:lstStyle/>
          <a:p>
            <a:r>
              <a:rPr lang="tr-TR" smtClean="0"/>
              <a:t>ograhle@hotmail.com</a:t>
            </a:r>
            <a:endParaRPr lang="tr-TR"/>
          </a:p>
        </p:txBody>
      </p:sp>
      <p:sp>
        <p:nvSpPr>
          <p:cNvPr id="27" name="26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615E0A7-38E9-40F6-AB93-80116483BEEA}" type="datetime1">
              <a:rPr lang="tr-TR" smtClean="0"/>
              <a:pPr/>
              <a:t>26.3.2015</a:t>
            </a:fld>
            <a:endParaRPr lang="tr-TR"/>
          </a:p>
        </p:txBody>
      </p:sp>
      <p:sp>
        <p:nvSpPr>
          <p:cNvPr id="5" name="4 Altbilgi Yer Tutucusu"/>
          <p:cNvSpPr>
            <a:spLocks noGrp="1"/>
          </p:cNvSpPr>
          <p:nvPr>
            <p:ph type="ftr" sz="quarter" idx="11"/>
          </p:nvPr>
        </p:nvSpPr>
        <p:spPr/>
        <p:txBody>
          <a:bodyPr/>
          <a:lstStyle/>
          <a:p>
            <a:r>
              <a:rPr lang="tr-TR" smtClean="0"/>
              <a:t>ograhle@hotmail.com</a:t>
            </a:r>
            <a:endParaRPr lang="tr-TR"/>
          </a:p>
        </p:txBody>
      </p:sp>
      <p:sp>
        <p:nvSpPr>
          <p:cNvPr id="6" name="5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6454471-6579-4362-AF7A-53DC89ACBDD9}" type="datetime1">
              <a:rPr lang="tr-TR" smtClean="0"/>
              <a:pPr/>
              <a:t>26.3.2015</a:t>
            </a:fld>
            <a:endParaRPr lang="tr-TR"/>
          </a:p>
        </p:txBody>
      </p:sp>
      <p:sp>
        <p:nvSpPr>
          <p:cNvPr id="5" name="4 Altbilgi Yer Tutucusu"/>
          <p:cNvSpPr>
            <a:spLocks noGrp="1"/>
          </p:cNvSpPr>
          <p:nvPr>
            <p:ph type="ftr" sz="quarter" idx="11"/>
          </p:nvPr>
        </p:nvSpPr>
        <p:spPr/>
        <p:txBody>
          <a:bodyPr/>
          <a:lstStyle/>
          <a:p>
            <a:r>
              <a:rPr lang="tr-TR" smtClean="0"/>
              <a:t>ograhle@hotmail.com</a:t>
            </a:r>
            <a:endParaRPr lang="tr-TR"/>
          </a:p>
        </p:txBody>
      </p:sp>
      <p:sp>
        <p:nvSpPr>
          <p:cNvPr id="6" name="5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4559C0E-EA47-4C22-85F3-62B6C5C63503}" type="datetime1">
              <a:rPr lang="tr-TR" smtClean="0"/>
              <a:pPr/>
              <a:t>26.3.2015</a:t>
            </a:fld>
            <a:endParaRPr lang="tr-TR"/>
          </a:p>
        </p:txBody>
      </p:sp>
      <p:sp>
        <p:nvSpPr>
          <p:cNvPr id="5" name="4 Altbilgi Yer Tutucusu"/>
          <p:cNvSpPr>
            <a:spLocks noGrp="1"/>
          </p:cNvSpPr>
          <p:nvPr>
            <p:ph type="ftr" sz="quarter" idx="11"/>
          </p:nvPr>
        </p:nvSpPr>
        <p:spPr/>
        <p:txBody>
          <a:bodyPr/>
          <a:lstStyle/>
          <a:p>
            <a:r>
              <a:rPr lang="tr-TR" smtClean="0"/>
              <a:t>ograhle@hotmail.com</a:t>
            </a:r>
            <a:endParaRPr lang="tr-TR"/>
          </a:p>
        </p:txBody>
      </p:sp>
      <p:sp>
        <p:nvSpPr>
          <p:cNvPr id="6" name="5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F432E29-7545-4B00-A209-79266E67165F}" type="datetime1">
              <a:rPr lang="tr-TR" smtClean="0"/>
              <a:pPr/>
              <a:t>26.3.2015</a:t>
            </a:fld>
            <a:endParaRPr lang="tr-TR"/>
          </a:p>
        </p:txBody>
      </p:sp>
      <p:sp>
        <p:nvSpPr>
          <p:cNvPr id="5" name="4 Altbilgi Yer Tutucusu"/>
          <p:cNvSpPr>
            <a:spLocks noGrp="1"/>
          </p:cNvSpPr>
          <p:nvPr>
            <p:ph type="ftr" sz="quarter" idx="11"/>
          </p:nvPr>
        </p:nvSpPr>
        <p:spPr/>
        <p:txBody>
          <a:bodyPr/>
          <a:lstStyle/>
          <a:p>
            <a:r>
              <a:rPr lang="tr-TR" smtClean="0"/>
              <a:t>ograhle@hotmail.com</a:t>
            </a:r>
            <a:endParaRPr lang="tr-TR"/>
          </a:p>
        </p:txBody>
      </p:sp>
      <p:sp>
        <p:nvSpPr>
          <p:cNvPr id="6" name="5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9FF05E-1D67-49B7-9D71-E543880FFE3E}" type="datetime1">
              <a:rPr lang="tr-TR" smtClean="0"/>
              <a:pPr/>
              <a:t>26.3.2015</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
        <p:nvSpPr>
          <p:cNvPr id="7" name="6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79238394-812E-445C-AB35-D5CA667EE939}" type="datetime1">
              <a:rPr lang="tr-TR" smtClean="0"/>
              <a:pPr/>
              <a:t>26.3.2015</a:t>
            </a:fld>
            <a:endParaRPr lang="tr-TR"/>
          </a:p>
        </p:txBody>
      </p:sp>
      <p:sp>
        <p:nvSpPr>
          <p:cNvPr id="8" name="7 Altbilgi Yer Tutucusu"/>
          <p:cNvSpPr>
            <a:spLocks noGrp="1"/>
          </p:cNvSpPr>
          <p:nvPr>
            <p:ph type="ftr" sz="quarter" idx="11"/>
          </p:nvPr>
        </p:nvSpPr>
        <p:spPr/>
        <p:txBody>
          <a:bodyPr/>
          <a:lstStyle/>
          <a:p>
            <a:r>
              <a:rPr lang="tr-TR" smtClean="0"/>
              <a:t>ograhle@hotmail.com</a:t>
            </a:r>
            <a:endParaRPr lang="tr-TR"/>
          </a:p>
        </p:txBody>
      </p:sp>
      <p:sp>
        <p:nvSpPr>
          <p:cNvPr id="9" name="8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EC9BADB8-2245-48FD-9B6F-7F8EA839BC24}" type="datetime1">
              <a:rPr lang="tr-TR" smtClean="0"/>
              <a:pPr/>
              <a:t>26.3.2015</a:t>
            </a:fld>
            <a:endParaRPr lang="tr-TR"/>
          </a:p>
        </p:txBody>
      </p:sp>
      <p:sp>
        <p:nvSpPr>
          <p:cNvPr id="8" name="7 Slayt Numarası Yer Tutucusu"/>
          <p:cNvSpPr>
            <a:spLocks noGrp="1"/>
          </p:cNvSpPr>
          <p:nvPr>
            <p:ph type="sldNum" sz="quarter" idx="11"/>
          </p:nvPr>
        </p:nvSpPr>
        <p:spPr/>
        <p:txBody>
          <a:bodyPr/>
          <a:lstStyle/>
          <a:p>
            <a:fld id="{4CA5CFAE-E32A-477B-B424-AFAE84A9C0CB}" type="slidenum">
              <a:rPr lang="tr-TR" smtClean="0"/>
              <a:pPr/>
              <a:t>‹#›</a:t>
            </a:fld>
            <a:endParaRPr lang="tr-TR"/>
          </a:p>
        </p:txBody>
      </p:sp>
      <p:sp>
        <p:nvSpPr>
          <p:cNvPr id="9" name="8 Altbilgi Yer Tutucusu"/>
          <p:cNvSpPr>
            <a:spLocks noGrp="1"/>
          </p:cNvSpPr>
          <p:nvPr>
            <p:ph type="ftr" sz="quarter" idx="12"/>
          </p:nvPr>
        </p:nvSpPr>
        <p:spPr/>
        <p:txBody>
          <a:bodyPr/>
          <a:lstStyle/>
          <a:p>
            <a:r>
              <a:rPr lang="tr-TR" smtClean="0"/>
              <a:t>ograhle@hotmail.com</a:t>
            </a:r>
            <a:endParaRPr lang="tr-TR"/>
          </a:p>
        </p:txBody>
      </p:sp>
    </p:spTree>
  </p:cSld>
  <p:clrMapOvr>
    <a:masterClrMapping/>
  </p:clrMapOvr>
  <p:transition spd="med">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97C0372-5519-4ECF-AAB1-8C942170BE3E}" type="datetime1">
              <a:rPr lang="tr-TR" smtClean="0"/>
              <a:pPr/>
              <a:t>26.3.2015</a:t>
            </a:fld>
            <a:endParaRPr lang="tr-TR"/>
          </a:p>
        </p:txBody>
      </p:sp>
      <p:sp>
        <p:nvSpPr>
          <p:cNvPr id="3" name="2 Altbilgi Yer Tutucusu"/>
          <p:cNvSpPr>
            <a:spLocks noGrp="1"/>
          </p:cNvSpPr>
          <p:nvPr>
            <p:ph type="ftr" sz="quarter" idx="11"/>
          </p:nvPr>
        </p:nvSpPr>
        <p:spPr/>
        <p:txBody>
          <a:bodyPr/>
          <a:lstStyle/>
          <a:p>
            <a:r>
              <a:rPr lang="tr-TR" smtClean="0"/>
              <a:t>ograhle@hotmail.com</a:t>
            </a:r>
            <a:endParaRPr lang="tr-TR"/>
          </a:p>
        </p:txBody>
      </p:sp>
      <p:sp>
        <p:nvSpPr>
          <p:cNvPr id="4" name="3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35BD638-F253-4EA0-9079-01DEF478F683}" type="datetime1">
              <a:rPr lang="tr-TR" smtClean="0"/>
              <a:pPr/>
              <a:t>26.3.2015</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
        <p:nvSpPr>
          <p:cNvPr id="7" name="6 Slayt Numarası Yer Tutucusu"/>
          <p:cNvSpPr>
            <a:spLocks noGrp="1"/>
          </p:cNvSpPr>
          <p:nvPr>
            <p:ph type="sldNum" sz="quarter" idx="12"/>
          </p:nvPr>
        </p:nvSpPr>
        <p:spPr>
          <a:xfrm>
            <a:off x="8156448" y="6422064"/>
            <a:ext cx="762000" cy="365125"/>
          </a:xfrm>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91AA1389-121D-46B8-9DC4-841B763F7773}" type="datetime1">
              <a:rPr lang="tr-TR" smtClean="0"/>
              <a:pPr/>
              <a:t>26.3.2015</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
        <p:nvSpPr>
          <p:cNvPr id="7" name="6 Slayt Numarası Yer Tutucusu"/>
          <p:cNvSpPr>
            <a:spLocks noGrp="1"/>
          </p:cNvSpPr>
          <p:nvPr>
            <p:ph type="sldNum" sz="quarter" idx="12"/>
          </p:nvPr>
        </p:nvSpPr>
        <p:spPr/>
        <p:txBody>
          <a:bodyPr/>
          <a:lstStyle/>
          <a:p>
            <a:fld id="{4CA5CFAE-E32A-477B-B424-AFAE84A9C0CB}" type="slidenum">
              <a:rPr lang="tr-TR" smtClean="0"/>
              <a:pPr/>
              <a:t>‹#›</a:t>
            </a:fld>
            <a:endParaRPr lang="tr-TR"/>
          </a:p>
        </p:txBody>
      </p:sp>
    </p:spTree>
  </p:cSld>
  <p:clrMapOvr>
    <a:masterClrMapping/>
  </p:clrMapOvr>
  <p:transition spd="med">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20C2988-777C-48A8-9F19-7FE4700DF1E2}" type="datetime1">
              <a:rPr lang="tr-TR" smtClean="0"/>
              <a:pPr/>
              <a:t>26.3.2015</a:t>
            </a:fld>
            <a:endParaRPr lang="tr-TR"/>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tr-TR" smtClean="0"/>
              <a:t>ograhle@hotmail.com</a:t>
            </a:r>
            <a:endParaRPr lang="tr-TR"/>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CA5CFAE-E32A-477B-B424-AFAE84A9C0CB}"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sndAc>
      <p:stSnd>
        <p:snd r:embed="rId13" name="chimes.wav"/>
      </p:stSnd>
    </p:sndAc>
  </p:transition>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tr/url?sa=i&amp;rct=j&amp;q=&amp;esrc=s&amp;source=images&amp;cd=&amp;cad=rja&amp;uact=8&amp;ved=&amp;url=http://www.teknolojivetasarim.org/category/teknoloji-ve-tasarim-2/&amp;ei=3eMHVYDgAdLXaoWVgMAL&amp;psig=AFQjCNE5bX0qSolHuYyjqTeuUgo2cyO5fA&amp;ust=1426666845350733" TargetMode="External"/><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tr/url?sa=i&amp;rct=j&amp;q=toplant%C4%B1+ho%C5%9F+geldiniz&amp;source=images&amp;cd=&amp;cad=rja&amp;docid=D0AajnUedQAU0M&amp;tbnid=OQdJaPUqPAe4QM:&amp;ved=&amp;url=http://portal.kays.kalkinma.gov.tr/?cat%3D6&amp;ei=0-BnUdWPHobhPIPbgIAC&amp;bvm=bv.45175338,d.ZWU&amp;psig=AFQjCNGJz_QclUcBmfE_4Jhscc-cKapWWg&amp;ust=1365848659980993"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tr/url?sa=i&amp;rct=j&amp;q=%C5%9Fdz&amp;source=images&amp;cd=&amp;cad=rja&amp;docid=ToSnWgsb_hQd0M&amp;tbnid=Jk26krL8neyyzM:&amp;ved=&amp;url=http://www.facebook.com/teknolojivetasarim1&amp;ei=2eNnUcnQMIbTPK3SgYAL&amp;bvm=bv.45175338,d.ZWU&amp;psig=AFQjCNHiqZam5fzWAUaN2hJTDaQ3AiTkgA&amp;ust=1365849433985834"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tr/url?sa=i&amp;rct=j&amp;q=&amp;esrc=s&amp;source=images&amp;cd=&amp;cad=rja&amp;uact=8&amp;ved=0CAcQjRw&amp;url=http://bilgirehberim.net/simdi-dusunme-zamani/&amp;ei=AekHVeWEBMHpauXEgJAF&amp;psig=AFQjCNE5bX0qSolHuYyjqTeuUgo2cyO5fA&amp;ust=1426666845350733"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encrypted-tbn0.gstatic.com/images?q=tbn:ANd9GcQ7dFvvR4ZSjTVUPda52YtKN-HE0kBsijDrfMx_vHMKQxnTKYC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75" y="4509120"/>
            <a:ext cx="4286250" cy="202454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sp>
        <p:nvSpPr>
          <p:cNvPr id="5" name="4 Dikdörtgen"/>
          <p:cNvSpPr/>
          <p:nvPr/>
        </p:nvSpPr>
        <p:spPr>
          <a:xfrm>
            <a:off x="0" y="2708920"/>
            <a:ext cx="9144000" cy="2308324"/>
          </a:xfrm>
          <a:prstGeom prst="rect">
            <a:avLst/>
          </a:prstGeom>
        </p:spPr>
        <p:txBody>
          <a:bodyPr wrap="square">
            <a:spAutoFit/>
          </a:bodyPr>
          <a:lstStyle/>
          <a:p>
            <a:pPr algn="ctr"/>
            <a:r>
              <a:rPr lang="tr-TR" sz="36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ŞİMDİ DÜŞÜNME ZAMANI 2015</a:t>
            </a:r>
            <a:br>
              <a:rPr lang="tr-TR" sz="36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br>
            <a:r>
              <a:rPr lang="tr-TR" sz="36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  TEKNOLOJİ VE TASARIM DERSİ ÖĞRENCİ</a:t>
            </a:r>
            <a:br>
              <a:rPr lang="tr-TR" sz="36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br>
            <a:r>
              <a:rPr lang="tr-TR" sz="36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 ETKİNLİKLERİ ULUSAL SERGİSİ</a:t>
            </a:r>
            <a:endParaRPr lang="tr-TR"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5 Veri Yer Tutucusu"/>
          <p:cNvSpPr>
            <a:spLocks noGrp="1"/>
          </p:cNvSpPr>
          <p:nvPr>
            <p:ph type="dt" sz="half" idx="10"/>
          </p:nvPr>
        </p:nvSpPr>
        <p:spPr/>
        <p:txBody>
          <a:bodyPr/>
          <a:lstStyle/>
          <a:p>
            <a:fld id="{3FF6DBF8-68C4-467C-A187-8A9B19368173}" type="datetime1">
              <a:rPr lang="tr-TR" smtClean="0"/>
              <a:pPr/>
              <a:t>26.3.2015</a:t>
            </a:fld>
            <a:endParaRPr lang="tr-TR"/>
          </a:p>
        </p:txBody>
      </p:sp>
      <p:sp>
        <p:nvSpPr>
          <p:cNvPr id="7" name="6 Slayt Numarası Yer Tutucusu"/>
          <p:cNvSpPr>
            <a:spLocks noGrp="1"/>
          </p:cNvSpPr>
          <p:nvPr>
            <p:ph type="sldNum" sz="quarter" idx="12"/>
          </p:nvPr>
        </p:nvSpPr>
        <p:spPr/>
        <p:txBody>
          <a:bodyPr/>
          <a:lstStyle/>
          <a:p>
            <a:fld id="{4CA5CFAE-E32A-477B-B424-AFAE84A9C0CB}" type="slidenum">
              <a:rPr lang="tr-TR" smtClean="0"/>
              <a:pPr/>
              <a:t>1</a:t>
            </a:fld>
            <a:endParaRPr lang="tr-TR"/>
          </a:p>
        </p:txBody>
      </p:sp>
      <p:sp>
        <p:nvSpPr>
          <p:cNvPr id="8" name="7 Altbilgi Yer Tutucusu"/>
          <p:cNvSpPr>
            <a:spLocks noGrp="1"/>
          </p:cNvSpPr>
          <p:nvPr>
            <p:ph type="ftr" sz="quarter" idx="11"/>
          </p:nvPr>
        </p:nvSpPr>
        <p:spPr/>
        <p:txBody>
          <a:bodyPr/>
          <a:lstStyle/>
          <a:p>
            <a:r>
              <a:rPr lang="tr-TR" smtClean="0"/>
              <a:t>ograhle@hotmail.com</a:t>
            </a:r>
            <a:endParaRPr lang="tr-TR"/>
          </a:p>
        </p:txBody>
      </p:sp>
      <p:pic>
        <p:nvPicPr>
          <p:cNvPr id="3074" name="Picture 2" descr="k_27085423_simdidusunmezaman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9792" y="476672"/>
            <a:ext cx="3333750" cy="2085976"/>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med">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Okullarda ders öğretmenleri;</a:t>
            </a:r>
          </a:p>
        </p:txBody>
      </p:sp>
      <p:sp>
        <p:nvSpPr>
          <p:cNvPr id="3" name="İçerik Yer Tutucusu 2"/>
          <p:cNvSpPr>
            <a:spLocks noGrp="1"/>
          </p:cNvSpPr>
          <p:nvPr>
            <p:ph idx="1"/>
          </p:nvPr>
        </p:nvSpPr>
        <p:spPr/>
        <p:txBody>
          <a:bodyPr>
            <a:normAutofit fontScale="92500"/>
          </a:bodyPr>
          <a:lstStyle/>
          <a:p>
            <a:r>
              <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Ç</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alışmanın </a:t>
            </a:r>
            <a:r>
              <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gelişimini anlatan sürecin anlatıldığı özetle birlikte yine süreci ifade eden en az </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4 </a:t>
            </a:r>
            <a:r>
              <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en çok 5 adet çalışmaya ait fotoğrafı da forma </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yapıştıracaklar </a:t>
            </a:r>
            <a:r>
              <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ve </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çalışma ile </a:t>
            </a:r>
            <a:r>
              <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ilgili kendi görüşünü de belirterek (form üzerinde</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komisyona göndereceklerdir.</a:t>
            </a:r>
          </a:p>
          <a:p>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Eğer sergide elektrik enerjisine gerek duyuyorsa bu konuya da açıklık getireceklerdir.</a:t>
            </a:r>
            <a:endPar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endParaRPr lang="tr-TR" dirty="0"/>
          </a:p>
        </p:txBody>
      </p:sp>
      <p:sp>
        <p:nvSpPr>
          <p:cNvPr id="4" name="Veri Yer Tutucusu 3"/>
          <p:cNvSpPr>
            <a:spLocks noGrp="1"/>
          </p:cNvSpPr>
          <p:nvPr>
            <p:ph type="dt" sz="half" idx="10"/>
          </p:nvPr>
        </p:nvSpPr>
        <p:spPr/>
        <p:txBody>
          <a:bodyPr/>
          <a:lstStyle/>
          <a:p>
            <a:fld id="{F4559C0E-EA47-4C22-85F3-62B6C5C63503}" type="datetime1">
              <a:rPr lang="tr-TR" smtClean="0"/>
              <a:pPr/>
              <a:t>26.3.2015</a:t>
            </a:fld>
            <a:endParaRPr lang="tr-TR"/>
          </a:p>
        </p:txBody>
      </p:sp>
      <p:sp>
        <p:nvSpPr>
          <p:cNvPr id="5" name="Altbilgi Yer Tutucusu 4"/>
          <p:cNvSpPr>
            <a:spLocks noGrp="1"/>
          </p:cNvSpPr>
          <p:nvPr>
            <p:ph type="ftr" sz="quarter" idx="11"/>
          </p:nvPr>
        </p:nvSpPr>
        <p:spPr/>
        <p:txBody>
          <a:bodyPr/>
          <a:lstStyle/>
          <a:p>
            <a:r>
              <a:rPr lang="tr-TR" smtClean="0"/>
              <a:t>ograhle@hotmail.com</a:t>
            </a:r>
            <a:endParaRPr lang="tr-TR"/>
          </a:p>
        </p:txBody>
      </p:sp>
      <p:sp>
        <p:nvSpPr>
          <p:cNvPr id="6" name="Slayt Numarası Yer Tutucusu 5"/>
          <p:cNvSpPr>
            <a:spLocks noGrp="1"/>
          </p:cNvSpPr>
          <p:nvPr>
            <p:ph type="sldNum" sz="quarter" idx="12"/>
          </p:nvPr>
        </p:nvSpPr>
        <p:spPr/>
        <p:txBody>
          <a:bodyPr/>
          <a:lstStyle/>
          <a:p>
            <a:fld id="{4CA5CFAE-E32A-477B-B424-AFAE84A9C0CB}" type="slidenum">
              <a:rPr lang="tr-TR" smtClean="0"/>
              <a:pPr/>
              <a:t>10</a:t>
            </a:fld>
            <a:endParaRPr lang="tr-TR"/>
          </a:p>
        </p:txBody>
      </p:sp>
    </p:spTree>
    <p:extLst>
      <p:ext uri="{BB962C8B-B14F-4D97-AF65-F5344CB8AC3E}">
        <p14:creationId xmlns:p14="http://schemas.microsoft.com/office/powerpoint/2010/main" val="1251046292"/>
      </p:ext>
    </p:extLst>
  </p:cSld>
  <p:clrMapOvr>
    <a:masterClrMapping/>
  </p:clrMapOvr>
  <p:transition spd="med">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DÜZEN KUŞAĞI ETKİNLİKLERİNDE ORTAYA ÇIKAN ÜRÜNÜN DEĞERLENDİRMEYE ALINABİLMESİ İÇİN ŞU ÖZELLİKLERE SAHİP OLMASI GEREKİR</a:t>
            </a:r>
            <a:r>
              <a:rPr lang="tr-TR" sz="2400" b="1" dirty="0" smtClean="0"/>
              <a:t>:</a:t>
            </a:r>
            <a:endParaRPr lang="tr-TR" sz="2400" dirty="0"/>
          </a:p>
        </p:txBody>
      </p:sp>
      <p:sp>
        <p:nvSpPr>
          <p:cNvPr id="3" name="2 İçerik Yer Tutucusu"/>
          <p:cNvSpPr>
            <a:spLocks noGrp="1"/>
          </p:cNvSpPr>
          <p:nvPr>
            <p:ph idx="1"/>
          </p:nvPr>
        </p:nvSpPr>
        <p:spPr/>
        <p:txBody>
          <a:bodyPr>
            <a:normAutofit fontScale="85000" lnSpcReduction="1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buFont typeface="Wingdings" pitchFamily="2" charset="2"/>
              <a:buChar char="Ø"/>
            </a:pPr>
            <a:r>
              <a:rPr lang="tr-T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Düzen kuşağı etkinliklerinde ortaya çıkan düzenin bir hacmi olmalı (üç boyutlu) ve dengede durabilmeli (ürün başka bir yere taşındığında formu bozulmayacak şekilde olmalı), çoğalmaya imkân vermeli (farklı yönlerde istenildiği kadar çoğalabilmeli), tekrarlayan birimler açık ve anlaşılır olmalıdır. Zemine yapıştırılarak çalışılmamalıdır. Düzene gitmede kullanılan geometrik biçim orijinal formunu korumalı, şekil değişikliğine </a:t>
            </a:r>
            <a:r>
              <a:rPr lang="tr-TR"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(biçimde bozulma)</a:t>
            </a:r>
            <a:r>
              <a:rPr lang="tr-T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uğramamalıdır.</a:t>
            </a:r>
            <a:endParaRPr lang="tr-TR"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3 Veri Yer Tutucusu"/>
          <p:cNvSpPr>
            <a:spLocks noGrp="1"/>
          </p:cNvSpPr>
          <p:nvPr>
            <p:ph type="dt" sz="half" idx="10"/>
          </p:nvPr>
        </p:nvSpPr>
        <p:spPr/>
        <p:txBody>
          <a:bodyPr/>
          <a:lstStyle/>
          <a:p>
            <a:fld id="{5A136F5A-8EF6-4E35-A54E-3B2173A81ED5}"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11</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DÜZEN KUŞAĞI ETKİNLİKLERİNDE ORTAYA ÇIKAN ÜRÜNÜN DEĞERLENDİRMEYE ALINABİLMESİ İÇİN ŞU ÖZELLİKLERE SAHİP OLMASI GEREKİR</a:t>
            </a:r>
            <a:r>
              <a:rPr lang="tr-TR" sz="2400" b="1" dirty="0" smtClean="0"/>
              <a:t>:</a:t>
            </a:r>
            <a:endParaRPr lang="tr-TR" sz="2400" dirty="0"/>
          </a:p>
        </p:txBody>
      </p:sp>
      <p:sp>
        <p:nvSpPr>
          <p:cNvPr id="3" name="2 İçerik Yer Tutucusu"/>
          <p:cNvSpPr>
            <a:spLocks noGrp="1"/>
          </p:cNvSpPr>
          <p:nvPr>
            <p:ph idx="1"/>
          </p:nvPr>
        </p:nvSpPr>
        <p:spPr/>
        <p:txBody>
          <a:bodyPr/>
          <a:lstStyle/>
          <a:p>
            <a:pPr lvl="0">
              <a:buFont typeface="Wingdings" pitchFamily="2" charset="2"/>
              <a:buChar char="Ø"/>
            </a:pP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Ortaya çıkacak düzen, arama ve deneme çalışmalarının sonucunda kendiliğinden ortaya çıkmalıdır. Örneğin; Öğrenci çalışmasına takı, ağaç, çiçek, ev eşyaları vb. yapacağım diyerek başlamamalı ve sonucu bunlara benzer ürünler olan çalışmalar kabul edilmemelidir. </a:t>
            </a:r>
            <a:endParaRPr lang="tr-T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buNone/>
            </a:pPr>
            <a:endParaRPr lang="tr-TR" dirty="0"/>
          </a:p>
        </p:txBody>
      </p:sp>
      <p:sp>
        <p:nvSpPr>
          <p:cNvPr id="4" name="3 Veri Yer Tutucusu"/>
          <p:cNvSpPr>
            <a:spLocks noGrp="1"/>
          </p:cNvSpPr>
          <p:nvPr>
            <p:ph type="dt" sz="half" idx="10"/>
          </p:nvPr>
        </p:nvSpPr>
        <p:spPr/>
        <p:txBody>
          <a:bodyPr/>
          <a:lstStyle/>
          <a:p>
            <a:fld id="{A7759A06-37AC-4811-91A9-E056935E0808}"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12</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DÜZEN KUŞAĞI ETKİNLİKLERİNDE ORTAYA ÇIKAN ÜRÜNÜN DEĞERLENDİRMEYE ALINABİLMESİ İÇİN ŞU ÖZELLİKLERE SAHİP OLMASI GEREKİR</a:t>
            </a:r>
            <a:r>
              <a:rPr lang="tr-TR" sz="2400" b="1" dirty="0" smtClean="0"/>
              <a:t>:</a:t>
            </a:r>
            <a:endParaRPr lang="tr-TR" sz="2400" dirty="0"/>
          </a:p>
        </p:txBody>
      </p:sp>
      <p:sp>
        <p:nvSpPr>
          <p:cNvPr id="3" name="2 İçerik Yer Tutucusu"/>
          <p:cNvSpPr>
            <a:spLocks noGrp="1"/>
          </p:cNvSpPr>
          <p:nvPr>
            <p:ph idx="1"/>
          </p:nvPr>
        </p:nvSpPr>
        <p:spPr/>
        <p:txBody>
          <a:bodyPr>
            <a:normAutofit fontScale="92500" lnSpcReduction="10000"/>
          </a:bodyPr>
          <a:lstStyle/>
          <a:p>
            <a:pPr lvl="0">
              <a:buFont typeface="Wingdings" pitchFamily="2" charset="2"/>
              <a:buChar char="Ø"/>
            </a:pP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Çalışmasının kısa bir özeti ve ortaya çıkan düzenle ilgili görüş ve önerileri içeren ayrı bir açıklamaya yer verilmelidir.</a:t>
            </a:r>
            <a:endParaRPr lang="tr-T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buFont typeface="Wingdings" pitchFamily="2" charset="2"/>
              <a:buChar char="Ø"/>
            </a:pPr>
            <a:endParaRPr lang="tr-T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0">
              <a:buFont typeface="Wingdings" pitchFamily="2" charset="2"/>
              <a:buChar char="Ø"/>
            </a:pP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Değerlendirmeye alınan etkinliklere ait fotoğraflar; kullanılan birim(</a:t>
            </a:r>
            <a:r>
              <a:rPr lang="tr-TR"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ler</a:t>
            </a: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çoğalabilir birim ve düzeni en iyi ifade eden ayrı ayrı fotoğraflardan oluşmalıdır. </a:t>
            </a:r>
            <a:endParaRPr lang="tr-T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tr-TR" dirty="0"/>
          </a:p>
        </p:txBody>
      </p:sp>
      <p:sp>
        <p:nvSpPr>
          <p:cNvPr id="4" name="3 Veri Yer Tutucusu"/>
          <p:cNvSpPr>
            <a:spLocks noGrp="1"/>
          </p:cNvSpPr>
          <p:nvPr>
            <p:ph type="dt" sz="half" idx="10"/>
          </p:nvPr>
        </p:nvSpPr>
        <p:spPr/>
        <p:txBody>
          <a:bodyPr/>
          <a:lstStyle/>
          <a:p>
            <a:fld id="{937D4948-BA13-408E-9407-69A23F0E7CEE}"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13</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Ayrıca DÜZEN KUŞAĞI İÇİN her sınıf seviyesinde;</a:t>
            </a:r>
            <a:endParaRPr lang="tr-TR"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p:txBody>
          <a:bodyPr/>
          <a:lstStyle/>
          <a:p>
            <a:pPr lvl="1">
              <a:buFont typeface="Wingdings" pitchFamily="2" charset="2"/>
              <a:buChar char="Ø"/>
            </a:pPr>
            <a:r>
              <a:rPr lang="tr-TR" sz="2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Çalışma hazır birimlerden oluşabilir.</a:t>
            </a:r>
          </a:p>
          <a:p>
            <a:pPr lvl="1">
              <a:buFont typeface="Wingdings" pitchFamily="2" charset="2"/>
              <a:buChar char="Ø"/>
            </a:pPr>
            <a:r>
              <a:rPr lang="tr-TR" sz="2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Tekrarlayan birimler (çoğalabilir birim), hazır birimin kendisi ya da hazır birimlerin kullanılmasıyla elde edilmiş yapılar olmalı</a:t>
            </a:r>
            <a:r>
              <a:rPr lang="tr-TR" sz="2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endParaRPr lang="tr-TR" sz="2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lvl="1">
              <a:buFont typeface="Wingdings" pitchFamily="2" charset="2"/>
              <a:buChar char="Ø"/>
            </a:pPr>
            <a:r>
              <a:rPr lang="tr-TR" sz="2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Düzen (ürün) karar verilen çoğalabilir birimlerin tekrar etmesiyle oluşmalıdır. Çoğalabilir birim özdeş ve anlaşılabilir olmalıdır. </a:t>
            </a:r>
          </a:p>
        </p:txBody>
      </p:sp>
      <p:sp>
        <p:nvSpPr>
          <p:cNvPr id="4" name="3 Veri Yer Tutucusu"/>
          <p:cNvSpPr>
            <a:spLocks noGrp="1"/>
          </p:cNvSpPr>
          <p:nvPr>
            <p:ph type="dt" sz="half" idx="10"/>
          </p:nvPr>
        </p:nvSpPr>
        <p:spPr/>
        <p:txBody>
          <a:bodyPr/>
          <a:lstStyle/>
          <a:p>
            <a:fld id="{64865F61-7725-40CC-B95D-161239ABF106}"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14</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Ayrıca DÜZEN KUŞAĞI İÇİN her sınıf seviyesinde;</a:t>
            </a:r>
            <a:endParaRPr lang="tr-TR" sz="3600" dirty="0"/>
          </a:p>
        </p:txBody>
      </p:sp>
      <p:sp>
        <p:nvSpPr>
          <p:cNvPr id="3" name="2 İçerik Yer Tutucusu"/>
          <p:cNvSpPr>
            <a:spLocks noGrp="1"/>
          </p:cNvSpPr>
          <p:nvPr>
            <p:ph idx="1"/>
          </p:nvPr>
        </p:nvSpPr>
        <p:spPr/>
        <p:txBody>
          <a:bodyPr>
            <a:normAutofit fontScale="85000" lnSpcReduction="20000"/>
          </a:bodyPr>
          <a:lstStyle/>
          <a:p>
            <a:pPr>
              <a:buFont typeface="Wingdings" pitchFamily="2" charset="2"/>
              <a:buChar char="Ø"/>
            </a:pPr>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Değişkenliği olmayan geometrik biçim(</a:t>
            </a:r>
            <a:r>
              <a:rPr lang="tr-TR"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ler</a:t>
            </a:r>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)den oluşmalıdır. Öğrenci diğer geometrik biçimlerde kullanmış olabilir, düzen diğer şartları taşıyorsa kabul edilebilir.</a:t>
            </a:r>
            <a:endParaRPr lang="tr-T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lvl="0">
              <a:buFont typeface="Wingdings" pitchFamily="2" charset="2"/>
              <a:buChar char="Ø"/>
            </a:pPr>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Kullanılan geometrik biçim(</a:t>
            </a:r>
            <a:r>
              <a:rPr lang="tr-TR"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ler</a:t>
            </a:r>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çoğalabilir birimler elde edilmiş olmalı,</a:t>
            </a:r>
            <a:endParaRPr lang="tr-T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lvl="0">
              <a:buFont typeface="Wingdings" pitchFamily="2" charset="2"/>
              <a:buChar char="Ø"/>
            </a:pPr>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Düzen (ürün) karar verilen çoğalabilir birimlerin tekrar etmesiyle oluşmalıdır.  Çoğalabilir birim özdeş ve düzen içindeki tekrarı anlaşılabilir olmalıdır. </a:t>
            </a:r>
            <a:endParaRPr lang="tr-T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lvl="0">
              <a:buFont typeface="Wingdings" pitchFamily="2" charset="2"/>
              <a:buChar char="Ø"/>
            </a:pPr>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Öğrenciler farklı renk ve oranlarda geometrik biçimler kullanabilirler.</a:t>
            </a:r>
            <a:endParaRPr lang="tr-T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tr-TR" dirty="0"/>
          </a:p>
        </p:txBody>
      </p:sp>
      <p:sp>
        <p:nvSpPr>
          <p:cNvPr id="4" name="3 Veri Yer Tutucusu"/>
          <p:cNvSpPr>
            <a:spLocks noGrp="1"/>
          </p:cNvSpPr>
          <p:nvPr>
            <p:ph type="dt" sz="half" idx="10"/>
          </p:nvPr>
        </p:nvSpPr>
        <p:spPr/>
        <p:txBody>
          <a:bodyPr/>
          <a:lstStyle/>
          <a:p>
            <a:fld id="{214DEC3B-71C9-4697-98A1-929D27214C3C}"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15</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196752"/>
            <a:ext cx="7467600" cy="1143000"/>
          </a:xfrm>
        </p:spPr>
        <p:txBody>
          <a:bodyPr>
            <a:normAutofit fontScale="90000"/>
          </a:bodyPr>
          <a:lstStyle/>
          <a:p>
            <a:pPr algn="ctr"/>
            <a:r>
              <a:rPr lang="tr-TR"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Ayrıca DÜZEN KUŞAĞI İÇİN 8. sınıf seviyesinde;</a:t>
            </a:r>
            <a:endParaRPr lang="tr-TR" sz="3600" dirty="0"/>
          </a:p>
        </p:txBody>
      </p:sp>
      <p:sp>
        <p:nvSpPr>
          <p:cNvPr id="3" name="2 İçerik Yer Tutucusu"/>
          <p:cNvSpPr>
            <a:spLocks noGrp="1"/>
          </p:cNvSpPr>
          <p:nvPr>
            <p:ph idx="1"/>
          </p:nvPr>
        </p:nvSpPr>
        <p:spPr>
          <a:xfrm>
            <a:off x="755576" y="3140968"/>
            <a:ext cx="7467600" cy="2160240"/>
          </a:xfrm>
        </p:spPr>
        <p:txBody>
          <a:bodyPr>
            <a:normAutofit/>
          </a:bodyPr>
          <a:lstStyle/>
          <a:p>
            <a:pPr lvl="0">
              <a:buFont typeface="Wingdings" pitchFamily="2" charset="2"/>
              <a:buChar char="Ø"/>
            </a:pP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Düzende renk, oran, hareket ve yön kavramı açık ve anlaşılır olmalıdır.</a:t>
            </a:r>
            <a:endParaRPr lang="tr-TR"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3 Veri Yer Tutucusu"/>
          <p:cNvSpPr>
            <a:spLocks noGrp="1"/>
          </p:cNvSpPr>
          <p:nvPr>
            <p:ph type="dt" sz="half" idx="10"/>
          </p:nvPr>
        </p:nvSpPr>
        <p:spPr/>
        <p:txBody>
          <a:bodyPr/>
          <a:lstStyle/>
          <a:p>
            <a:fld id="{0BA7FFD6-70C5-4A35-9E9F-44C5ADDE200B}"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16</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Kurgu kuşağı etkinlikleri için gönderilen çalışmanın değerlendirmeye alınabilmesi için şu özelliklere sahip olması gerekir:</a:t>
            </a:r>
            <a:endParaRPr lang="tr-TR"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p:txBody>
          <a:bodyPr>
            <a:normAutofit fontScale="92500" lnSpcReduction="20000"/>
          </a:bodyPr>
          <a:lstStyle/>
          <a:p>
            <a:pPr lvl="0">
              <a:buFont typeface="Wingdings" pitchFamily="2" charset="2"/>
              <a:buChar char="Ø"/>
            </a:pP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Düşünceden çözüme kadar geçen sürecin kısa bir özeti olmalıdır. Çalışmanın çıkışındaki merak ve hayali, bunun arkasında yatan sorun ve ihtiyacı, bulmuş olduğu çözümün ne olduğu kısaca anlatılmalıdır.</a:t>
            </a:r>
            <a:endParaRPr lang="tr-TR"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lvl="0">
              <a:buFont typeface="Wingdings" pitchFamily="2" charset="2"/>
              <a:buChar char="Ø"/>
            </a:pP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Çalışmanın ilk hali, gelişim hali, son hali vb. süreçleri ifade eden en az üç fotoğraf olmalı.</a:t>
            </a:r>
            <a:endParaRPr lang="tr-TR"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lvl="0">
              <a:buFont typeface="Wingdings" pitchFamily="2" charset="2"/>
              <a:buChar char="Ø"/>
            </a:pP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Ürünün tanıtımı; çalışma şekli, sağladığı kolaylık vb açıklama ile ürün hakkındaki görüş ve önerilerin kısa özeti.</a:t>
            </a:r>
            <a:endParaRPr lang="tr-TR"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endParaRPr lang="tr-TR" dirty="0"/>
          </a:p>
        </p:txBody>
      </p:sp>
      <p:sp>
        <p:nvSpPr>
          <p:cNvPr id="4" name="3 Veri Yer Tutucusu"/>
          <p:cNvSpPr>
            <a:spLocks noGrp="1"/>
          </p:cNvSpPr>
          <p:nvPr>
            <p:ph type="dt" sz="half" idx="10"/>
          </p:nvPr>
        </p:nvSpPr>
        <p:spPr/>
        <p:txBody>
          <a:bodyPr/>
          <a:lstStyle/>
          <a:p>
            <a:fld id="{486E074A-1FE7-4C22-9A2F-6ECC191F098D}"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17</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b="1" dirty="0" smtClean="0"/>
              <a:t>Ayrıca Kurgu KUŞAĞI İÇİN her sınıf seviyesinde;</a:t>
            </a:r>
            <a:endParaRPr lang="tr-TR" sz="3600" dirty="0"/>
          </a:p>
        </p:txBody>
      </p:sp>
      <p:sp>
        <p:nvSpPr>
          <p:cNvPr id="3" name="2 İçerik Yer Tutucusu"/>
          <p:cNvSpPr>
            <a:spLocks noGrp="1"/>
          </p:cNvSpPr>
          <p:nvPr>
            <p:ph idx="1"/>
          </p:nvPr>
        </p:nvSpPr>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lvl="0"/>
            <a:r>
              <a:rPr lang="tr-T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Çizimler detaylandırılmalı, resmin çizimleri anlaşılır ve çizim kurallarına uygun olmalıdır.</a:t>
            </a:r>
          </a:p>
          <a:p>
            <a:pPr lvl="0"/>
            <a:r>
              <a:rPr lang="tr-T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Parçaların birbirleri ile ilişkisi açık ve detaylandırılmış olmalıdır.</a:t>
            </a:r>
            <a:endParaRPr lang="tr-TR"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lvl="0"/>
            <a:r>
              <a:rPr lang="tr-T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Çizerek anlatılmayan hususlar yazılarak açıklanabilir.</a:t>
            </a:r>
            <a:endParaRPr lang="tr-TR"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endParaRPr lang="tr-T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3 Veri Yer Tutucusu"/>
          <p:cNvSpPr>
            <a:spLocks noGrp="1"/>
          </p:cNvSpPr>
          <p:nvPr>
            <p:ph type="dt" sz="half" idx="10"/>
          </p:nvPr>
        </p:nvSpPr>
        <p:spPr/>
        <p:txBody>
          <a:bodyPr/>
          <a:lstStyle/>
          <a:p>
            <a:fld id="{E63E16BC-1F0C-4624-A246-3B9DC35BDE3C}"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18</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b="1" dirty="0" smtClean="0"/>
              <a:t>Ayrıca Kurgu KUŞAĞI İÇİN 8. sınıf seviyesinde;</a:t>
            </a:r>
            <a:endParaRPr lang="tr-TR" sz="3600" dirty="0"/>
          </a:p>
        </p:txBody>
      </p:sp>
      <p:sp>
        <p:nvSpPr>
          <p:cNvPr id="3" name="2 İçerik Yer Tutucusu"/>
          <p:cNvSpPr>
            <a:spLocks noGrp="1"/>
          </p:cNvSpPr>
          <p:nvPr>
            <p:ph idx="1"/>
          </p:nvPr>
        </p:nvSpPr>
        <p:spPr/>
        <p:txBody>
          <a:bodyPr/>
          <a:lstStyle/>
          <a:p>
            <a:pPr lvl="0"/>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Ortaya çıkan çalışma patent alma kaygısıyla çizilmiş olmalıdır.</a:t>
            </a:r>
          </a:p>
          <a:p>
            <a:pPr lvl="0"/>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Çalışma patent almak için gerekli çizim şartlarını taşımalı. </a:t>
            </a:r>
          </a:p>
          <a:p>
            <a:pPr lvl="0"/>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Açık ve anlaşılır nitelikte çizilmiş ve detaylandırılmış olmalıdır.</a:t>
            </a:r>
            <a:endParaRPr lang="tr-TR"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endParaRPr lang="tr-TR" dirty="0"/>
          </a:p>
        </p:txBody>
      </p:sp>
      <p:sp>
        <p:nvSpPr>
          <p:cNvPr id="4" name="3 Veri Yer Tutucusu"/>
          <p:cNvSpPr>
            <a:spLocks noGrp="1"/>
          </p:cNvSpPr>
          <p:nvPr>
            <p:ph type="dt" sz="half" idx="10"/>
          </p:nvPr>
        </p:nvSpPr>
        <p:spPr/>
        <p:txBody>
          <a:bodyPr/>
          <a:lstStyle/>
          <a:p>
            <a:fld id="{974B7680-8CF3-4986-A270-55A4F990F8A7}"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19</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3645024"/>
            <a:ext cx="8229600" cy="2404864"/>
          </a:xfrm>
        </p:spPr>
        <p:txBody>
          <a:bodyPr>
            <a:normAutofit/>
          </a:bodyPr>
          <a:lstStyle/>
          <a:p>
            <a:r>
              <a:rPr lang="tr-TR"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ŞİMDİ DÜŞÜNME ZAMANI TANITIM TOPLANTISINA HOŞ GELDİNİZ</a:t>
            </a:r>
            <a:endParaRPr lang="tr-TR"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3 Veri Yer Tutucusu"/>
          <p:cNvSpPr>
            <a:spLocks noGrp="1"/>
          </p:cNvSpPr>
          <p:nvPr>
            <p:ph type="dt" sz="half" idx="10"/>
          </p:nvPr>
        </p:nvSpPr>
        <p:spPr/>
        <p:txBody>
          <a:bodyPr/>
          <a:lstStyle/>
          <a:p>
            <a:fld id="{2E1D046A-5AA6-488C-BEE4-23B7C69D12FA}"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2</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pic>
        <p:nvPicPr>
          <p:cNvPr id="20482" name="Picture 2" descr="http://portal.kays.kalkinma.gov.tr/wp-content/uploads/2012/03/7ffSXBBGOcVRoIs0e8V4wrZbaZ2vchzhmloJ5vGE.jpg">
            <a:hlinkClick r:id="rId3"/>
          </p:cNvPr>
          <p:cNvPicPr>
            <a:picLocks noChangeAspect="1" noChangeArrowheads="1"/>
          </p:cNvPicPr>
          <p:nvPr/>
        </p:nvPicPr>
        <p:blipFill>
          <a:blip r:embed="rId4" cstate="print"/>
          <a:srcRect/>
          <a:stretch>
            <a:fillRect/>
          </a:stretch>
        </p:blipFill>
        <p:spPr bwMode="auto">
          <a:xfrm>
            <a:off x="2267744" y="0"/>
            <a:ext cx="4896544" cy="3743325"/>
          </a:xfrm>
          <a:prstGeom prst="ellipse">
            <a:avLst/>
          </a:prstGeom>
          <a:ln>
            <a:noFill/>
          </a:ln>
          <a:effectLst>
            <a:softEdge rad="112500"/>
          </a:effectLst>
        </p:spPr>
      </p:pic>
    </p:spTree>
  </p:cSld>
  <p:clrMapOvr>
    <a:masterClrMapping/>
  </p:clrMapOvr>
  <p:transition spd="med">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988840"/>
            <a:ext cx="8363272" cy="4061048"/>
          </a:xfrm>
        </p:spPr>
        <p:txBody>
          <a:bodyPr>
            <a:normAutofit fontScale="77500" lnSpcReduction="20000"/>
          </a:bodyPr>
          <a:lstStyle/>
          <a:p>
            <a:pPr lvl="0">
              <a:buFont typeface="Wingdings" pitchFamily="2" charset="2"/>
              <a:buChar char="Ø"/>
            </a:pP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Sorun ve ihtiyaçtan çözüme ve değerlendirmeye kadar geçen sürecin kısa bir özeti olmalıdır. Çalışmanın çıkışındaki sorun ve ihtiyaç, çözüm, çözümün hayata geçirilmesinde yaşanan deneyim, değerlendirmeler ve öneriler kısaca anlatılmalıdır.</a:t>
            </a:r>
            <a:endParaRPr lang="tr-TR"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lvl="0">
              <a:buFont typeface="Wingdings" pitchFamily="2" charset="2"/>
              <a:buChar char="Ø"/>
            </a:pP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Ürünün ortaya çıkış aşamalarını anlatan fotoğraflar; ürünün çizimi/planlaması, yapılma aşaması ve ürünün son halini/ürünün çalışma halini ifade eden en az 3 fotoğraf olmalı. Fotoğraflar ürünün elde ediliş sürecini net bir şekilde ifade etmelidir. Çalışmada ürünün kendisi, model veya maketi elde edilmiş olabilir.</a:t>
            </a:r>
            <a:endParaRPr lang="tr-TR"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lvl="0">
              <a:buFont typeface="Wingdings" pitchFamily="2" charset="2"/>
              <a:buChar char="Ø"/>
            </a:pP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Ürünün tanıtan; çalışma şekli, sağladığı kolaylık vb. bilgilerin kısa bir açıklamasına yer verilmelidir.</a:t>
            </a:r>
            <a:endParaRPr lang="tr-TR"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1 Başlık"/>
          <p:cNvSpPr>
            <a:spLocks noGrp="1"/>
          </p:cNvSpPr>
          <p:nvPr>
            <p:ph type="title"/>
          </p:nvPr>
        </p:nvSpPr>
        <p:spPr>
          <a:xfrm>
            <a:off x="971600" y="332656"/>
            <a:ext cx="7467600" cy="1152128"/>
          </a:xfrm>
        </p:spPr>
        <p:txBody>
          <a:bodyPr>
            <a:normAutofit fontScale="90000"/>
          </a:bodyPr>
          <a:lstStyle/>
          <a:p>
            <a:pPr lvl="0"/>
            <a:r>
              <a:rPr lang="tr-TR" sz="31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Yapım kuşağı etkinlikleri için gönderilen çalışmanın değerlendirmeye alınabilmesi için şu özelliklere sahip olması gerekir.</a:t>
            </a:r>
            <a:endParaRPr lang="tr-TR" dirty="0"/>
          </a:p>
        </p:txBody>
      </p:sp>
      <p:sp>
        <p:nvSpPr>
          <p:cNvPr id="5" name="4 Veri Yer Tutucusu"/>
          <p:cNvSpPr>
            <a:spLocks noGrp="1"/>
          </p:cNvSpPr>
          <p:nvPr>
            <p:ph type="dt" sz="half" idx="10"/>
          </p:nvPr>
        </p:nvSpPr>
        <p:spPr/>
        <p:txBody>
          <a:bodyPr/>
          <a:lstStyle/>
          <a:p>
            <a:fld id="{D8CB9B32-49F2-4602-963D-AA1AA9A4CF65}" type="datetime1">
              <a:rPr lang="tr-TR" smtClean="0"/>
              <a:pPr/>
              <a:t>26.3.2015</a:t>
            </a:fld>
            <a:endParaRPr lang="tr-TR"/>
          </a:p>
        </p:txBody>
      </p:sp>
      <p:sp>
        <p:nvSpPr>
          <p:cNvPr id="6" name="5 Slayt Numarası Yer Tutucusu"/>
          <p:cNvSpPr>
            <a:spLocks noGrp="1"/>
          </p:cNvSpPr>
          <p:nvPr>
            <p:ph type="sldNum" sz="quarter" idx="12"/>
          </p:nvPr>
        </p:nvSpPr>
        <p:spPr/>
        <p:txBody>
          <a:bodyPr/>
          <a:lstStyle/>
          <a:p>
            <a:fld id="{4CA5CFAE-E32A-477B-B424-AFAE84A9C0CB}" type="slidenum">
              <a:rPr lang="tr-TR" smtClean="0"/>
              <a:pPr/>
              <a:t>20</a:t>
            </a:fld>
            <a:endParaRPr lang="tr-TR"/>
          </a:p>
        </p:txBody>
      </p:sp>
      <p:sp>
        <p:nvSpPr>
          <p:cNvPr id="7" name="6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16632"/>
            <a:ext cx="7467600" cy="1143000"/>
          </a:xfrm>
        </p:spPr>
        <p:txBody>
          <a:bodyPr>
            <a:normAutofit fontScale="90000"/>
          </a:bodyPr>
          <a:lstStyle/>
          <a:p>
            <a:r>
              <a:rPr lang="tr-TR"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Yapım kuşağı etkinlikleri için gönderilen çalışmanın değerlendirmeye alınabilmesi için şu özelliklere sahip olması gerekir.</a:t>
            </a:r>
            <a:endParaRPr lang="tr-TR"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a:xfrm>
            <a:off x="539552" y="1340768"/>
            <a:ext cx="7467600" cy="4525963"/>
          </a:xfrm>
        </p:spPr>
        <p:txBody>
          <a:bodyPr>
            <a:noAutofit/>
          </a:bodyPr>
          <a:lstStyle/>
          <a:p>
            <a:pPr lvl="1"/>
            <a:r>
              <a:rPr lang="tr-TR" sz="2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8. Sınıf etkinlikleri için; </a:t>
            </a:r>
            <a:endParaRPr lang="tr-TR" sz="2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marL="448056" lvl="1" indent="0">
              <a:buNone/>
            </a:pPr>
            <a:endParaRPr lang="tr-TR" sz="2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lvl="0">
              <a:buFont typeface="Wingdings" pitchFamily="2" charset="2"/>
              <a:buChar char="Ø"/>
            </a:pPr>
            <a:r>
              <a:rPr lang="tr-TR" sz="2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Bir ürünün pazarlanabilir hale getirme sürecinin kısa bir özeti olmalıdır. Çalışmanın çıkışındaki sorun ve ihtiyaç, gerekçe, çözüm için öneri, çözümün hayata geçirilmesinde yaşanan deneyim, değerlendirmeler ve öneriler kısaca anlatılmalıdır.</a:t>
            </a:r>
          </a:p>
        </p:txBody>
      </p:sp>
      <p:sp>
        <p:nvSpPr>
          <p:cNvPr id="4" name="3 Veri Yer Tutucusu"/>
          <p:cNvSpPr>
            <a:spLocks noGrp="1"/>
          </p:cNvSpPr>
          <p:nvPr>
            <p:ph type="dt" sz="half" idx="10"/>
          </p:nvPr>
        </p:nvSpPr>
        <p:spPr/>
        <p:txBody>
          <a:bodyPr/>
          <a:lstStyle/>
          <a:p>
            <a:fld id="{B88D6E39-69B0-4009-B26F-DB9395518BF4}"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21</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260648"/>
            <a:ext cx="7467600" cy="1143000"/>
          </a:xfrm>
        </p:spPr>
        <p:txBody>
          <a:bodyPr>
            <a:noAutofit/>
          </a:bodyPr>
          <a:lstStyle/>
          <a:p>
            <a:r>
              <a:rPr lang="tr-T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Yapım kuşağı etkinlikleri için gönderilen çalışmanın değerlendirmeye alınabilmesi için şu özelliklere sahip olması gerekir.</a:t>
            </a:r>
            <a:endParaRPr lang="tr-TR" sz="2400" dirty="0"/>
          </a:p>
        </p:txBody>
      </p:sp>
      <p:sp>
        <p:nvSpPr>
          <p:cNvPr id="3" name="İçerik Yer Tutucusu 2"/>
          <p:cNvSpPr>
            <a:spLocks noGrp="1"/>
          </p:cNvSpPr>
          <p:nvPr>
            <p:ph idx="1"/>
          </p:nvPr>
        </p:nvSpPr>
        <p:spPr/>
        <p:txBody>
          <a:bodyPr>
            <a:normAutofit fontScale="92500" lnSpcReduction="20000"/>
          </a:bodyPr>
          <a:lstStyle/>
          <a:p>
            <a:pPr lvl="0">
              <a:buFont typeface="Wingdings" pitchFamily="2" charset="2"/>
              <a:buChar char="Ø"/>
            </a:pPr>
            <a:r>
              <a:rPr lang="tr-TR" sz="32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Ürünün ortaya çıkış aşamalarını anlatan fotoğraflar; hazırlanan marka, logo, slogan,  yapılan ambalajın resmi ayrı ayrı yer almalı. Ayrıca ortaya çıkan son çalışmanın resmine (gerçekleştirilen çalışmada ürünün pazarlanış şeklini ifade eden son fotoğraflar) yer verilmiş olmalıdır. </a:t>
            </a:r>
          </a:p>
          <a:p>
            <a:pPr lvl="0">
              <a:buFont typeface="Wingdings" pitchFamily="2" charset="2"/>
              <a:buChar char="Ø"/>
            </a:pPr>
            <a:r>
              <a:rPr lang="tr-TR" sz="32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Ürün tanıtımı için seçilen reklamının kısa açıklaması, senaryo, varsa çekim fotoğraflarına yer verilmelidir</a:t>
            </a:r>
          </a:p>
          <a:p>
            <a:endParaRPr lang="tr-TR" dirty="0"/>
          </a:p>
        </p:txBody>
      </p:sp>
      <p:sp>
        <p:nvSpPr>
          <p:cNvPr id="4" name="Veri Yer Tutucusu 3"/>
          <p:cNvSpPr>
            <a:spLocks noGrp="1"/>
          </p:cNvSpPr>
          <p:nvPr>
            <p:ph type="dt" sz="half" idx="10"/>
          </p:nvPr>
        </p:nvSpPr>
        <p:spPr/>
        <p:txBody>
          <a:bodyPr/>
          <a:lstStyle/>
          <a:p>
            <a:fld id="{F4559C0E-EA47-4C22-85F3-62B6C5C63503}" type="datetime1">
              <a:rPr lang="tr-TR" smtClean="0"/>
              <a:pPr/>
              <a:t>26.3.2015</a:t>
            </a:fld>
            <a:endParaRPr lang="tr-TR"/>
          </a:p>
        </p:txBody>
      </p:sp>
      <p:sp>
        <p:nvSpPr>
          <p:cNvPr id="5" name="Altbilgi Yer Tutucusu 4"/>
          <p:cNvSpPr>
            <a:spLocks noGrp="1"/>
          </p:cNvSpPr>
          <p:nvPr>
            <p:ph type="ftr" sz="quarter" idx="11"/>
          </p:nvPr>
        </p:nvSpPr>
        <p:spPr/>
        <p:txBody>
          <a:bodyPr/>
          <a:lstStyle/>
          <a:p>
            <a:r>
              <a:rPr lang="tr-TR" smtClean="0"/>
              <a:t>ograhle@hotmail.com</a:t>
            </a:r>
            <a:endParaRPr lang="tr-TR"/>
          </a:p>
        </p:txBody>
      </p:sp>
      <p:sp>
        <p:nvSpPr>
          <p:cNvPr id="6" name="Slayt Numarası Yer Tutucusu 5"/>
          <p:cNvSpPr>
            <a:spLocks noGrp="1"/>
          </p:cNvSpPr>
          <p:nvPr>
            <p:ph type="sldNum" sz="quarter" idx="12"/>
          </p:nvPr>
        </p:nvSpPr>
        <p:spPr/>
        <p:txBody>
          <a:bodyPr/>
          <a:lstStyle/>
          <a:p>
            <a:fld id="{4CA5CFAE-E32A-477B-B424-AFAE84A9C0CB}" type="slidenum">
              <a:rPr lang="tr-TR" smtClean="0"/>
              <a:pPr/>
              <a:t>22</a:t>
            </a:fld>
            <a:endParaRPr lang="tr-TR"/>
          </a:p>
        </p:txBody>
      </p:sp>
    </p:spTree>
    <p:extLst>
      <p:ext uri="{BB962C8B-B14F-4D97-AF65-F5344CB8AC3E}">
        <p14:creationId xmlns:p14="http://schemas.microsoft.com/office/powerpoint/2010/main" val="2484406401"/>
      </p:ext>
    </p:extLst>
  </p:cSld>
  <p:clrMapOvr>
    <a:masterClrMapping/>
  </p:clrMapOvr>
  <p:transition spd="med">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F4559C0E-EA47-4C22-85F3-62B6C5C63503}" type="datetime1">
              <a:rPr lang="tr-TR" smtClean="0"/>
              <a:pPr/>
              <a:t>26.3.2015</a:t>
            </a:fld>
            <a:endParaRPr lang="tr-TR"/>
          </a:p>
        </p:txBody>
      </p:sp>
      <p:sp>
        <p:nvSpPr>
          <p:cNvPr id="5" name="4 Altbilgi Yer Tutucusu"/>
          <p:cNvSpPr>
            <a:spLocks noGrp="1"/>
          </p:cNvSpPr>
          <p:nvPr>
            <p:ph type="ftr" sz="quarter" idx="11"/>
          </p:nvPr>
        </p:nvSpPr>
        <p:spPr/>
        <p:txBody>
          <a:bodyPr/>
          <a:lstStyle/>
          <a:p>
            <a:r>
              <a:rPr lang="tr-TR" smtClean="0"/>
              <a:t>ograhle@hotmail.com</a:t>
            </a:r>
            <a:endParaRPr lang="tr-TR"/>
          </a:p>
        </p:txBody>
      </p:sp>
      <p:sp>
        <p:nvSpPr>
          <p:cNvPr id="6" name="5 Slayt Numarası Yer Tutucusu"/>
          <p:cNvSpPr>
            <a:spLocks noGrp="1"/>
          </p:cNvSpPr>
          <p:nvPr>
            <p:ph type="sldNum" sz="quarter" idx="12"/>
          </p:nvPr>
        </p:nvSpPr>
        <p:spPr/>
        <p:txBody>
          <a:bodyPr/>
          <a:lstStyle/>
          <a:p>
            <a:fld id="{4CA5CFAE-E32A-477B-B424-AFAE84A9C0CB}" type="slidenum">
              <a:rPr lang="tr-TR" smtClean="0"/>
              <a:pPr/>
              <a:t>23</a:t>
            </a:fld>
            <a:endParaRPr lang="tr-TR"/>
          </a:p>
        </p:txBody>
      </p:sp>
      <p:graphicFrame>
        <p:nvGraphicFramePr>
          <p:cNvPr id="2050" name="Object 2"/>
          <p:cNvGraphicFramePr>
            <a:graphicFrameLocks noChangeAspect="1"/>
          </p:cNvGraphicFramePr>
          <p:nvPr/>
        </p:nvGraphicFramePr>
        <p:xfrm>
          <a:off x="1403648" y="701701"/>
          <a:ext cx="6192688" cy="5330627"/>
        </p:xfrm>
        <a:graphic>
          <a:graphicData uri="http://schemas.openxmlformats.org/presentationml/2006/ole">
            <mc:AlternateContent xmlns:mc="http://schemas.openxmlformats.org/markup-compatibility/2006">
              <mc:Choice xmlns:v="urn:schemas-microsoft-com:vml" Requires="v">
                <p:oleObj spid="_x0000_s2058" name="Çalışma Sayfası" r:id="rId5" imgW="9582150" imgH="8248745" progId="Excel.Sheet.12">
                  <p:embed/>
                </p:oleObj>
              </mc:Choice>
              <mc:Fallback>
                <p:oleObj name="Çalışma Sayfası" r:id="rId5" imgW="9582150" imgH="8248745" progId="Excel.Shee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648" y="701701"/>
                        <a:ext cx="6192688" cy="5330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7 Metin kutusu"/>
          <p:cNvSpPr txBox="1"/>
          <p:nvPr/>
        </p:nvSpPr>
        <p:spPr>
          <a:xfrm>
            <a:off x="1403648" y="188640"/>
            <a:ext cx="6552728" cy="369332"/>
          </a:xfrm>
          <a:prstGeom prst="rect">
            <a:avLst/>
          </a:prstGeom>
          <a:noFill/>
        </p:spPr>
        <p:txBody>
          <a:bodyPr wrap="square" rtlCol="0">
            <a:spAutoFit/>
          </a:bodyPr>
          <a:lstStyle/>
          <a:p>
            <a:pPr algn="ctr"/>
            <a:r>
              <a:rPr lang="tr-T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DEĞERLENDİRME CETVELLERİ</a:t>
            </a:r>
            <a:endParaRPr lang="tr-T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med">
    <p:sndAc>
      <p:stSnd>
        <p:snd r:embed="rId3" name="chimes.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ETKİNLİKLERİN BİLDİRİLMESİ</a:t>
            </a:r>
            <a:endParaRPr lang="tr-TR"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p:txBody>
          <a:bodyPr>
            <a:normAutofit lnSpcReduction="10000"/>
          </a:bodyPr>
          <a:lstStyle/>
          <a:p>
            <a:pPr>
              <a:buFont typeface="Wingdings" pitchFamily="2" charset="2"/>
              <a:buChar char="Ø"/>
            </a:pP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İlçe Komisyonları İlçelerinde değerlendirdikleri ve ilde değerlendirmeye layık buldukları </a:t>
            </a:r>
            <a:r>
              <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çalışmaları tutanakla tespit edip açıklanan kriterleri taşıdığını kontrol ettikten sonra 30 Nisan 2015 tarihine kadar Kırklareli İl Milli Eğitim Müdürlüğünde olacak şekilde istenen formatta (</a:t>
            </a:r>
            <a:r>
              <a:rPr lang="tr-TR"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Cd</a:t>
            </a:r>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ve ek formlarıyla birlikte göndereceklerdir. </a:t>
            </a:r>
          </a:p>
          <a:p>
            <a:endParaRPr lang="tr-TR" dirty="0"/>
          </a:p>
        </p:txBody>
      </p:sp>
      <p:sp>
        <p:nvSpPr>
          <p:cNvPr id="4" name="3 Veri Yer Tutucusu"/>
          <p:cNvSpPr>
            <a:spLocks noGrp="1"/>
          </p:cNvSpPr>
          <p:nvPr>
            <p:ph type="dt" sz="half" idx="10"/>
          </p:nvPr>
        </p:nvSpPr>
        <p:spPr/>
        <p:txBody>
          <a:bodyPr/>
          <a:lstStyle/>
          <a:p>
            <a:fld id="{F691658F-4A1F-466F-BF21-C732F53A4E91}"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24</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Sergilenmeye değer bulunan etkinliklerin;</a:t>
            </a:r>
            <a:endParaRPr lang="tr-TR" dirty="0"/>
          </a:p>
        </p:txBody>
      </p:sp>
      <p:sp>
        <p:nvSpPr>
          <p:cNvPr id="3" name="İçerik Yer Tutucusu 2"/>
          <p:cNvSpPr>
            <a:spLocks noGrp="1"/>
          </p:cNvSpPr>
          <p:nvPr>
            <p:ph idx="1"/>
          </p:nvPr>
        </p:nvSpPr>
        <p:spPr/>
        <p:txBody>
          <a:bodyPr>
            <a:normAutofit fontScale="85000" lnSpcReduction="10000"/>
          </a:bodyPr>
          <a:lstStyle/>
          <a:p>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Ankara’da sergilenmeye değer bulunan etkinlik çalışmalarının tanıtıldığı afiş ve broşürler hazırlanarak sergi için 20 Mayısa kadar hazır olunacaktır.</a:t>
            </a:r>
          </a:p>
          <a:p>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Etkinlik çalışmalarının sahibi öğrenciler için velilerinden izin alınmalı ve Ankara'ya izin belgesi ile gidilmesi gerekmektedir.</a:t>
            </a:r>
          </a:p>
          <a:p>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Ulaşım, konaklama ve yemek konusunda gerekli girişim ve  hazırlıklar ilgili şirket tarafından yapılarak, şirket yetkilileri öğretmenlerle iletişime geçeceklerdir. </a:t>
            </a:r>
            <a:endPar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Veri Yer Tutucusu 3"/>
          <p:cNvSpPr>
            <a:spLocks noGrp="1"/>
          </p:cNvSpPr>
          <p:nvPr>
            <p:ph type="dt" sz="half" idx="10"/>
          </p:nvPr>
        </p:nvSpPr>
        <p:spPr/>
        <p:txBody>
          <a:bodyPr/>
          <a:lstStyle/>
          <a:p>
            <a:fld id="{F4559C0E-EA47-4C22-85F3-62B6C5C63503}" type="datetime1">
              <a:rPr lang="tr-TR" smtClean="0"/>
              <a:pPr/>
              <a:t>26.3.2015</a:t>
            </a:fld>
            <a:endParaRPr lang="tr-TR"/>
          </a:p>
        </p:txBody>
      </p:sp>
      <p:sp>
        <p:nvSpPr>
          <p:cNvPr id="5" name="Altbilgi Yer Tutucusu 4"/>
          <p:cNvSpPr>
            <a:spLocks noGrp="1"/>
          </p:cNvSpPr>
          <p:nvPr>
            <p:ph type="ftr" sz="quarter" idx="11"/>
          </p:nvPr>
        </p:nvSpPr>
        <p:spPr/>
        <p:txBody>
          <a:bodyPr/>
          <a:lstStyle/>
          <a:p>
            <a:r>
              <a:rPr lang="tr-TR" smtClean="0"/>
              <a:t>ograhle@hotmail.com</a:t>
            </a:r>
            <a:endParaRPr lang="tr-TR"/>
          </a:p>
        </p:txBody>
      </p:sp>
      <p:sp>
        <p:nvSpPr>
          <p:cNvPr id="6" name="Slayt Numarası Yer Tutucusu 5"/>
          <p:cNvSpPr>
            <a:spLocks noGrp="1"/>
          </p:cNvSpPr>
          <p:nvPr>
            <p:ph type="sldNum" sz="quarter" idx="12"/>
          </p:nvPr>
        </p:nvSpPr>
        <p:spPr/>
        <p:txBody>
          <a:bodyPr/>
          <a:lstStyle/>
          <a:p>
            <a:fld id="{4CA5CFAE-E32A-477B-B424-AFAE84A9C0CB}" type="slidenum">
              <a:rPr lang="tr-TR" smtClean="0"/>
              <a:pPr/>
              <a:t>25</a:t>
            </a:fld>
            <a:endParaRPr lang="tr-TR"/>
          </a:p>
        </p:txBody>
      </p:sp>
    </p:spTree>
    <p:extLst>
      <p:ext uri="{BB962C8B-B14F-4D97-AF65-F5344CB8AC3E}">
        <p14:creationId xmlns:p14="http://schemas.microsoft.com/office/powerpoint/2010/main" val="1744899310"/>
      </p:ext>
    </p:extLst>
  </p:cSld>
  <p:clrMapOvr>
    <a:masterClrMapping/>
  </p:clrMapOvr>
  <p:transition spd="med">
    <p:sndAc>
      <p:stSnd>
        <p:snd r:embed="rId2" name="chimes.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4581128"/>
            <a:ext cx="9144000" cy="1872208"/>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skerville Old Face" pitchFamily="18" charset="0"/>
                <a:cs typeface="Arabic Typesetting" pitchFamily="66" charset="-78"/>
              </a:rPr>
              <a:t>Yapacağınız  katkılardan  dolayı </a:t>
            </a:r>
            <a:br>
              <a:rPr lang="tr-T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skerville Old Face" pitchFamily="18" charset="0"/>
                <a:cs typeface="Arabic Typesetting" pitchFamily="66" charset="-78"/>
              </a:rPr>
            </a:br>
            <a:r>
              <a:rPr lang="tr-T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skerville Old Face" pitchFamily="18" charset="0"/>
                <a:cs typeface="Arabic Typesetting" pitchFamily="66" charset="-78"/>
              </a:rPr>
              <a:t>şimdiden TEŞEKKÜR ederiz</a:t>
            </a:r>
            <a:br>
              <a:rPr lang="tr-T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skerville Old Face" pitchFamily="18" charset="0"/>
                <a:cs typeface="Arabic Typesetting" pitchFamily="66" charset="-78"/>
              </a:rPr>
            </a:br>
            <a:endParaRPr lang="tr-T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skerville Old Face" pitchFamily="18" charset="0"/>
              <a:cs typeface="Arabic Typesetting" pitchFamily="66" charset="-78"/>
            </a:endParaRPr>
          </a:p>
        </p:txBody>
      </p:sp>
      <p:pic>
        <p:nvPicPr>
          <p:cNvPr id="2050" name="Picture 2" descr="C:\Users\ttkb-prg\Desktop\ankara_cicek_gonderme3708.jpg"/>
          <p:cNvPicPr>
            <a:picLocks noGrp="1" noChangeAspect="1" noChangeArrowheads="1"/>
          </p:cNvPicPr>
          <p:nvPr>
            <p:ph idx="1"/>
          </p:nvPr>
        </p:nvPicPr>
        <p:blipFill>
          <a:blip r:embed="rId3" cstate="print"/>
          <a:srcRect/>
          <a:stretch>
            <a:fillRect/>
          </a:stretch>
        </p:blipFill>
        <p:spPr bwMode="auto">
          <a:xfrm>
            <a:off x="2987824" y="1268760"/>
            <a:ext cx="3327251" cy="3213173"/>
          </a:xfrm>
          <a:prstGeom prst="rect">
            <a:avLst/>
          </a:prstGeom>
          <a:noFill/>
        </p:spPr>
      </p:pic>
      <p:sp>
        <p:nvSpPr>
          <p:cNvPr id="4" name="3 Slayt Numarası Yer Tutucusu"/>
          <p:cNvSpPr>
            <a:spLocks noGrp="1"/>
          </p:cNvSpPr>
          <p:nvPr>
            <p:ph type="sldNum" sz="quarter" idx="12"/>
          </p:nvPr>
        </p:nvSpPr>
        <p:spPr/>
        <p:txBody>
          <a:bodyPr/>
          <a:lstStyle/>
          <a:p>
            <a:fld id="{BAF6F4EA-8520-4864-85D9-CF00BBBBC668}" type="slidenum">
              <a:rPr lang="tr-TR" smtClean="0"/>
              <a:pPr/>
              <a:t>26</a:t>
            </a:fld>
            <a:endParaRPr lang="tr-TR"/>
          </a:p>
        </p:txBody>
      </p:sp>
      <p:sp>
        <p:nvSpPr>
          <p:cNvPr id="5" name="4 Altbilgi Yer Tutucusu"/>
          <p:cNvSpPr>
            <a:spLocks noGrp="1"/>
          </p:cNvSpPr>
          <p:nvPr>
            <p:ph type="ftr" sz="quarter" idx="11"/>
          </p:nvPr>
        </p:nvSpPr>
        <p:spPr/>
        <p:txBody>
          <a:bodyPr/>
          <a:lstStyle/>
          <a:p>
            <a:r>
              <a:rPr lang="tr-TR" smtClean="0"/>
              <a:t>ograhle@hotmail.com</a:t>
            </a:r>
            <a:endParaRPr lang="tr-TR"/>
          </a:p>
        </p:txBody>
      </p:sp>
      <p:sp>
        <p:nvSpPr>
          <p:cNvPr id="6" name="5 Veri Yer Tutucusu"/>
          <p:cNvSpPr>
            <a:spLocks noGrp="1"/>
          </p:cNvSpPr>
          <p:nvPr>
            <p:ph type="dt" sz="half" idx="10"/>
          </p:nvPr>
        </p:nvSpPr>
        <p:spPr/>
        <p:txBody>
          <a:bodyPr/>
          <a:lstStyle/>
          <a:p>
            <a:fld id="{7625CBE7-7824-4134-AACB-8B3D8F602E38}" type="datetime1">
              <a:rPr lang="tr-TR" smtClean="0"/>
              <a:pPr/>
              <a:t>26.3.2015</a:t>
            </a:fld>
            <a:endParaRPr lang="tr-TR" dirty="0"/>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lgn="ctr">
              <a:buNone/>
            </a:pPr>
            <a:r>
              <a:rPr lang="tr-TR" sz="4400" b="1" dirty="0" smtClean="0">
                <a:solidFill>
                  <a:srgbClr val="7030A0"/>
                </a:solidFill>
              </a:rPr>
              <a:t>SERGİNİN GERÇEKLEŞTİRLEMESİNE YÖNELİK SÜREÇ</a:t>
            </a:r>
          </a:p>
          <a:p>
            <a:pPr>
              <a:buNone/>
            </a:pPr>
            <a:r>
              <a:rPr lang="tr-TR" b="1" dirty="0" smtClean="0"/>
              <a:t>		</a:t>
            </a:r>
          </a:p>
          <a:p>
            <a:pPr>
              <a:buNone/>
            </a:pPr>
            <a:r>
              <a:rPr lang="tr-TR" b="1" dirty="0" smtClean="0"/>
              <a:t>	2015 Yılında yapılması planlanan </a:t>
            </a:r>
            <a:r>
              <a:rPr lang="tr-TR" b="1" dirty="0" smtClean="0">
                <a:solidFill>
                  <a:srgbClr val="FF0000"/>
                </a:solidFill>
              </a:rPr>
              <a:t>“</a:t>
            </a:r>
            <a:r>
              <a:rPr lang="tr-TR" b="1" i="1" dirty="0" smtClean="0">
                <a:solidFill>
                  <a:srgbClr val="FF0000"/>
                </a:solidFill>
              </a:rPr>
              <a:t>Şimdi Düşünme Zamanı 2015 Teknoloji ve Tasarım Dersi Öğrenci Etkinlikleri Ulusal Sergisi” </a:t>
            </a:r>
            <a:r>
              <a:rPr lang="tr-TR" b="1" i="1" dirty="0" smtClean="0"/>
              <a:t>23-24 Mayıs tarihleri arasında Ankara’da yapılacaktır. </a:t>
            </a:r>
          </a:p>
          <a:p>
            <a:endParaRPr lang="tr-TR" dirty="0"/>
          </a:p>
        </p:txBody>
      </p:sp>
      <p:sp>
        <p:nvSpPr>
          <p:cNvPr id="4" name="3 Veri Yer Tutucusu"/>
          <p:cNvSpPr>
            <a:spLocks noGrp="1"/>
          </p:cNvSpPr>
          <p:nvPr>
            <p:ph type="dt" sz="half" idx="10"/>
          </p:nvPr>
        </p:nvSpPr>
        <p:spPr/>
        <p:txBody>
          <a:bodyPr/>
          <a:lstStyle/>
          <a:p>
            <a:fld id="{B4C962FA-9B35-4580-8867-93B456CA3E92}"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3</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pic>
        <p:nvPicPr>
          <p:cNvPr id="19458" name="Picture 2" descr="http://profile.ak.fbcdn.net/hprofile-ak-ash3/c0.11.180.180/s160x160/31535_128686903817245_3087979_a.jpg">
            <a:hlinkClick r:id="rId3"/>
          </p:cNvPr>
          <p:cNvPicPr>
            <a:picLocks noChangeAspect="1" noChangeArrowheads="1"/>
          </p:cNvPicPr>
          <p:nvPr/>
        </p:nvPicPr>
        <p:blipFill>
          <a:blip r:embed="rId4" cstate="print"/>
          <a:srcRect/>
          <a:stretch>
            <a:fillRect/>
          </a:stretch>
        </p:blipFill>
        <p:spPr bwMode="auto">
          <a:xfrm>
            <a:off x="3131840" y="0"/>
            <a:ext cx="2952328" cy="152400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med">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72816"/>
            <a:ext cx="8229600" cy="4392488"/>
          </a:xfrm>
        </p:spPr>
        <p:txBody>
          <a:bodyPr>
            <a:normAutofit fontScale="62500" lnSpcReduction="20000"/>
          </a:bodyPr>
          <a:lstStyle/>
          <a:p>
            <a:pPr>
              <a:buNone/>
            </a:pPr>
            <a:r>
              <a:rPr lang="tr-TR" b="1" i="1" dirty="0" smtClean="0">
                <a:solidFill>
                  <a:srgbClr val="FF0000"/>
                </a:solidFill>
              </a:rPr>
              <a:t>Sergi Süreci:</a:t>
            </a:r>
          </a:p>
          <a:p>
            <a:pPr>
              <a:buFont typeface="Wingdings" pitchFamily="2" charset="2"/>
              <a:buChar char="Ø"/>
            </a:pPr>
            <a:r>
              <a:rPr lang="tr-TR" b="1" i="1" dirty="0" smtClean="0"/>
              <a:t>Komisyonların Kurulması</a:t>
            </a:r>
          </a:p>
          <a:p>
            <a:pPr>
              <a:buFont typeface="Wingdings" pitchFamily="2" charset="2"/>
              <a:buChar char="Ø"/>
            </a:pPr>
            <a:r>
              <a:rPr lang="tr-TR" b="1" i="1" dirty="0" smtClean="0"/>
              <a:t>Komisyonların illerinde yapılacak seçim süreçlerini belirlemesi</a:t>
            </a:r>
          </a:p>
          <a:p>
            <a:pPr>
              <a:buFont typeface="Wingdings" pitchFamily="2" charset="2"/>
              <a:buChar char="Ø"/>
            </a:pPr>
            <a:r>
              <a:rPr lang="tr-TR" b="1" i="1" dirty="0" smtClean="0"/>
              <a:t>Resmi/ özel bütün okullara yazı yazılarak öğretmen ve öğrencilerin bilgilendirilmesi sağlanacaktır. </a:t>
            </a:r>
          </a:p>
          <a:p>
            <a:pPr>
              <a:buFont typeface="Wingdings" pitchFamily="2" charset="2"/>
              <a:buChar char="Ø"/>
            </a:pPr>
            <a:r>
              <a:rPr lang="tr-TR" b="1" i="1" dirty="0" smtClean="0"/>
              <a:t>İlçe Komisyonlarının değerlendirme yapması</a:t>
            </a:r>
          </a:p>
          <a:p>
            <a:pPr>
              <a:buFont typeface="Wingdings" pitchFamily="2" charset="2"/>
              <a:buChar char="Ø"/>
            </a:pPr>
            <a:r>
              <a:rPr lang="tr-TR" b="1" i="1" dirty="0" smtClean="0"/>
              <a:t>Komisyonların illerini temsilen 2 adet öğrenci etkinliği seçeceklerdir.</a:t>
            </a:r>
          </a:p>
          <a:p>
            <a:pPr>
              <a:buFont typeface="Wingdings" pitchFamily="2" charset="2"/>
              <a:buChar char="Ø"/>
            </a:pPr>
            <a:r>
              <a:rPr lang="tr-TR" b="1" i="1" dirty="0" smtClean="0"/>
              <a:t>Seçilen etkinlikler ve sahibi öğrenciler ile bu öğrencilere refakat edecek olan teknoloji ve tasarım branş öğretmenine ait bilgilerin bildirilmesi  </a:t>
            </a:r>
          </a:p>
          <a:p>
            <a:pPr>
              <a:buFont typeface="Wingdings" pitchFamily="2" charset="2"/>
              <a:buChar char="Ø"/>
            </a:pPr>
            <a:r>
              <a:rPr lang="tr-TR" b="1" i="1" dirty="0" smtClean="0"/>
              <a:t>Seçilen çalışmaların sergiye hazırlanması (Afiş-Broşür)</a:t>
            </a:r>
          </a:p>
          <a:p>
            <a:pPr>
              <a:buFont typeface="Wingdings" pitchFamily="2" charset="2"/>
              <a:buChar char="Ø"/>
            </a:pPr>
            <a:r>
              <a:rPr lang="tr-TR" b="1" i="1" dirty="0" smtClean="0"/>
              <a:t>Öğretmen ve öğrencilerin sergiye katılmaları için gerekli izinlerin alınması</a:t>
            </a:r>
          </a:p>
          <a:p>
            <a:endParaRPr lang="tr-TR" dirty="0"/>
          </a:p>
        </p:txBody>
      </p:sp>
      <p:sp>
        <p:nvSpPr>
          <p:cNvPr id="4" name="3 Veri Yer Tutucusu"/>
          <p:cNvSpPr>
            <a:spLocks noGrp="1"/>
          </p:cNvSpPr>
          <p:nvPr>
            <p:ph type="dt" sz="half" idx="10"/>
          </p:nvPr>
        </p:nvSpPr>
        <p:spPr/>
        <p:txBody>
          <a:bodyPr/>
          <a:lstStyle/>
          <a:p>
            <a:fld id="{3428954C-18C0-40C3-A07A-26A5607FFF44}"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4</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pic>
        <p:nvPicPr>
          <p:cNvPr id="4098" name="Picture 2" descr="https://encrypted-tbn3.gstatic.com/images?q=tbn:ANd9GcTHdpE-yxkGe4oY69ZNoxIGy7BjGDpUf-IrHdr7v0AerZRTb8Ag_w">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188640"/>
            <a:ext cx="2857500" cy="214312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ransition spd="med">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Serginin Gerçekleştirilmesi</a:t>
            </a:r>
            <a:endParaRPr lang="tr-T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a:xfrm>
            <a:off x="457200" y="1600200"/>
            <a:ext cx="8435280" cy="4525963"/>
          </a:xfrm>
        </p:spPr>
        <p:txBody>
          <a:bodyPr>
            <a:normAutofit fontScale="85000" lnSpcReduction="20000"/>
          </a:bodyPr>
          <a:lstStyle/>
          <a:p>
            <a:pPr>
              <a:buFont typeface="Wingdings" pitchFamily="2" charset="2"/>
              <a:buChar char="v"/>
            </a:pPr>
            <a:r>
              <a:rPr lang="tr-TR" dirty="0" smtClean="0"/>
              <a:t>Sergiye katılacak öğretmen ve öğrenciler 22 mayıs 2015 tarihinde Ankara’da olacaklardır</a:t>
            </a:r>
          </a:p>
          <a:p>
            <a:pPr>
              <a:buFont typeface="Wingdings" pitchFamily="2" charset="2"/>
              <a:buChar char="v"/>
            </a:pPr>
            <a:r>
              <a:rPr lang="tr-TR" dirty="0" smtClean="0"/>
              <a:t>23-24 mayıs 2015 tarihlerinde sergi gerçekleştirilecektir</a:t>
            </a:r>
          </a:p>
          <a:p>
            <a:pPr>
              <a:buFont typeface="Wingdings" pitchFamily="2" charset="2"/>
              <a:buChar char="v"/>
            </a:pPr>
            <a:r>
              <a:rPr lang="tr-TR" dirty="0" smtClean="0"/>
              <a:t>26 Mayıs tarihinde illere geri dönüş yapılacaktır.</a:t>
            </a:r>
          </a:p>
          <a:p>
            <a:pPr>
              <a:buFont typeface="Wingdings" pitchFamily="2" charset="2"/>
              <a:buChar char="v"/>
            </a:pPr>
            <a:r>
              <a:rPr lang="tr-TR" dirty="0" smtClean="0"/>
              <a:t>Ulaşım ve konaklama bilgileri düzenlenerek ilgili öğretmen ve öğrencilere ulaştırılacaktır. Sergi sürecinde farklı etkinliklerde gerçekleştirilecektir </a:t>
            </a:r>
          </a:p>
          <a:p>
            <a:pPr>
              <a:buFont typeface="Wingdings" pitchFamily="2" charset="2"/>
              <a:buChar char="v"/>
            </a:pPr>
            <a:r>
              <a:rPr lang="tr-TR" dirty="0" smtClean="0"/>
              <a:t>( Ankara Gezisi vb.).</a:t>
            </a:r>
          </a:p>
          <a:p>
            <a:pPr>
              <a:buFont typeface="Wingdings" pitchFamily="2" charset="2"/>
              <a:buChar char="v"/>
            </a:pPr>
            <a:r>
              <a:rPr lang="tr-TR" dirty="0" smtClean="0"/>
              <a:t>Serginin gerçekleştirilmesinde aksaklıklara sebep olmamak için komisyonların belirtilen sürelerde  gerekli iş ve işlemleri yapması çok önemlidir. </a:t>
            </a:r>
          </a:p>
          <a:p>
            <a:endParaRPr lang="tr-TR" dirty="0"/>
          </a:p>
        </p:txBody>
      </p:sp>
      <p:sp>
        <p:nvSpPr>
          <p:cNvPr id="4" name="3 Veri Yer Tutucusu"/>
          <p:cNvSpPr>
            <a:spLocks noGrp="1"/>
          </p:cNvSpPr>
          <p:nvPr>
            <p:ph type="dt" sz="half" idx="10"/>
          </p:nvPr>
        </p:nvSpPr>
        <p:spPr/>
        <p:txBody>
          <a:bodyPr/>
          <a:lstStyle/>
          <a:p>
            <a:fld id="{2DF8ED3D-9496-454E-AD9E-51AF12B5AC93}"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5</a:t>
            </a:fld>
            <a:endParaRPr lang="tr-TR" dirty="0"/>
          </a:p>
        </p:txBody>
      </p:sp>
      <p:sp>
        <p:nvSpPr>
          <p:cNvPr id="6" name="5 Altbilgi Yer Tutucusu"/>
          <p:cNvSpPr>
            <a:spLocks noGrp="1"/>
          </p:cNvSpPr>
          <p:nvPr>
            <p:ph type="ftr" sz="quarter" idx="11"/>
          </p:nvPr>
        </p:nvSpPr>
        <p:spPr/>
        <p:txBody>
          <a:bodyPr/>
          <a:lstStyle/>
          <a:p>
            <a:r>
              <a:rPr lang="tr-TR" dirty="0" smtClean="0"/>
              <a:t>ograhle@hotmail.com</a:t>
            </a:r>
            <a:endParaRPr lang="tr-TR" dirty="0"/>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ETKİNLİKLERİN DEĞERLENDİRİLMESİ</a:t>
            </a:r>
            <a:endParaRPr lang="tr-T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İçerik Yer Tutucusu"/>
          <p:cNvSpPr>
            <a:spLocks noGrp="1"/>
          </p:cNvSpPr>
          <p:nvPr>
            <p:ph idx="1"/>
          </p:nvPr>
        </p:nvSpPr>
        <p:spPr/>
        <p:txBody>
          <a:bodyPr>
            <a:normAutofit fontScale="92500" lnSpcReduction="20000"/>
          </a:bodyPr>
          <a:lstStyle/>
          <a:p>
            <a:pPr>
              <a:buFont typeface="Wingdings" pitchFamily="2" charset="2"/>
              <a:buChar char="v"/>
            </a:pPr>
            <a:r>
              <a:rPr lang="tr-T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Komisyonlar öğrenci etkinliklerini değerlendirirken İl Komisyonunun vereceği “Etkinlik Değerlendirme Kriterleri”ni kullanılacaktır. Bu kriterler programda öngörülen süreç doğrultusunda geliştirilmiştir.  </a:t>
            </a:r>
          </a:p>
          <a:p>
            <a:pPr>
              <a:buFont typeface="Wingdings" pitchFamily="2" charset="2"/>
              <a:buChar char="v"/>
            </a:pPr>
            <a:r>
              <a:rPr lang="tr-T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Teknoloji ve tasarım dersinde üç adet kuşak vardır (Düzen, Kurgu, Yapım). Öğrenciler sergiye bu üç kuşak için gerçekleştirmiş oldukları etkinlikleri ile müracaat edebilirler. Etkinlik ürünün kendisi ve günlüğünden oluşmaktadır.</a:t>
            </a:r>
          </a:p>
          <a:p>
            <a:endParaRPr lang="tr-TR" dirty="0"/>
          </a:p>
        </p:txBody>
      </p:sp>
      <p:sp>
        <p:nvSpPr>
          <p:cNvPr id="4" name="3 Veri Yer Tutucusu"/>
          <p:cNvSpPr>
            <a:spLocks noGrp="1"/>
          </p:cNvSpPr>
          <p:nvPr>
            <p:ph type="dt" sz="half" idx="10"/>
          </p:nvPr>
        </p:nvSpPr>
        <p:spPr/>
        <p:txBody>
          <a:bodyPr/>
          <a:lstStyle/>
          <a:p>
            <a:fld id="{B673107D-30B2-4623-8D1D-165FAC4C9FC8}"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6</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628800"/>
            <a:ext cx="8229600" cy="4525963"/>
          </a:xfrm>
        </p:spPr>
        <p:txBody>
          <a:bodyPr>
            <a:normAutofit/>
          </a:bodyPr>
          <a:lstStyle/>
          <a:p>
            <a:pPr>
              <a:buFont typeface="Wingdings" pitchFamily="2" charset="2"/>
              <a:buChar char="v"/>
            </a:pPr>
            <a:r>
              <a:rPr lang="tr-TR" dirty="0" smtClean="0"/>
              <a:t>     </a:t>
            </a: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Değerlendirme kriterlerinde sınıflar ve etkinlik türü dikkate alınmıştır. Öğrenciler birden fazla etkinlik ile de müracaat edebilirler. Komisyonlar illerine tanınan sayıda (iki adet) etkinlik seçebilecektir. </a:t>
            </a:r>
          </a:p>
          <a:p>
            <a:pPr>
              <a:buFont typeface="Wingdings" pitchFamily="2" charset="2"/>
              <a:buChar char="v"/>
            </a:pP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Gerek duydukları takdirde İlçe Komisyonları Merkez İlçe Komisyonu ile iletişime geçebileceklerdir.</a:t>
            </a:r>
            <a:endPar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3 Veri Yer Tutucusu"/>
          <p:cNvSpPr>
            <a:spLocks noGrp="1"/>
          </p:cNvSpPr>
          <p:nvPr>
            <p:ph type="dt" sz="half" idx="10"/>
          </p:nvPr>
        </p:nvSpPr>
        <p:spPr/>
        <p:txBody>
          <a:bodyPr/>
          <a:lstStyle/>
          <a:p>
            <a:fld id="{3D04D4D8-48CD-4C7A-BAE3-99F90BD4CC7E}" type="datetime1">
              <a:rPr lang="tr-TR" smtClean="0"/>
              <a:pPr/>
              <a:t>26.3.2015</a:t>
            </a:fld>
            <a:endParaRPr lang="tr-TR"/>
          </a:p>
        </p:txBody>
      </p:sp>
      <p:sp>
        <p:nvSpPr>
          <p:cNvPr id="5" name="4 Slayt Numarası Yer Tutucusu"/>
          <p:cNvSpPr>
            <a:spLocks noGrp="1"/>
          </p:cNvSpPr>
          <p:nvPr>
            <p:ph type="sldNum" sz="quarter" idx="12"/>
          </p:nvPr>
        </p:nvSpPr>
        <p:spPr/>
        <p:txBody>
          <a:bodyPr/>
          <a:lstStyle/>
          <a:p>
            <a:fld id="{4CA5CFAE-E32A-477B-B424-AFAE84A9C0CB}" type="slidenum">
              <a:rPr lang="tr-TR" smtClean="0"/>
              <a:pPr/>
              <a:t>7</a:t>
            </a:fld>
            <a:endParaRPr lang="tr-TR"/>
          </a:p>
        </p:txBody>
      </p:sp>
      <p:sp>
        <p:nvSpPr>
          <p:cNvPr id="6" name="5 Altbilgi Yer Tutucusu"/>
          <p:cNvSpPr>
            <a:spLocks noGrp="1"/>
          </p:cNvSpPr>
          <p:nvPr>
            <p:ph type="ftr" sz="quarter" idx="11"/>
          </p:nvPr>
        </p:nvSpPr>
        <p:spPr/>
        <p:txBody>
          <a:bodyPr/>
          <a:lstStyle/>
          <a:p>
            <a:r>
              <a:rPr lang="tr-TR" smtClean="0"/>
              <a:t>ograhle@hotmail.com</a:t>
            </a:r>
            <a:endParaRPr lang="tr-TR"/>
          </a:p>
        </p:txBody>
      </p:sp>
      <p:sp>
        <p:nvSpPr>
          <p:cNvPr id="2" name="Metin kutusu 1"/>
          <p:cNvSpPr txBox="1"/>
          <p:nvPr/>
        </p:nvSpPr>
        <p:spPr>
          <a:xfrm>
            <a:off x="876463" y="625501"/>
            <a:ext cx="7416824" cy="707886"/>
          </a:xfrm>
          <a:prstGeom prst="rect">
            <a:avLst/>
          </a:prstGeom>
          <a:noFill/>
        </p:spPr>
        <p:txBody>
          <a:bodyPr wrap="square" rtlCol="0">
            <a:spAutoFit/>
          </a:bodyPr>
          <a:lstStyle/>
          <a:p>
            <a:pPr algn="ctr"/>
            <a:r>
              <a:rPr lang="tr-T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KOMİSYONLAR</a:t>
            </a:r>
            <a:endParaRPr lang="tr-TR"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800" dirty="0"/>
              <a:t>Okullarda ders öğretmenleri;</a:t>
            </a:r>
            <a:endParaRPr lang="tr-TR" dirty="0"/>
          </a:p>
        </p:txBody>
      </p:sp>
      <p:sp>
        <p:nvSpPr>
          <p:cNvPr id="3" name="İçerik Yer Tutucusu 2"/>
          <p:cNvSpPr>
            <a:spLocks noGrp="1"/>
          </p:cNvSpPr>
          <p:nvPr>
            <p:ph idx="1"/>
          </p:nvPr>
        </p:nvSpPr>
        <p:spPr/>
        <p:txBody>
          <a:bodyPr/>
          <a:lstStyle/>
          <a:p>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Okullarda değerlendirilmek üzere </a:t>
            </a:r>
            <a:r>
              <a:rPr lang="tr-TR"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basvuruda</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bulunan öğrencilerin çalışmaları aynı değerlendirme kriterleriyle ders öğretmeni tarafından değerlendirilip sergilenmeye değer bulunan </a:t>
            </a:r>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çalışmaları </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ekleri ile birlikte CD’ye kaydederek 27 Nisan 2015 tarihine kadar ilçe komisyonlarına göndereceklerdir.</a:t>
            </a:r>
            <a:endParaRPr lang="tr-TR" dirty="0"/>
          </a:p>
        </p:txBody>
      </p:sp>
      <p:sp>
        <p:nvSpPr>
          <p:cNvPr id="4" name="Veri Yer Tutucusu 3"/>
          <p:cNvSpPr>
            <a:spLocks noGrp="1"/>
          </p:cNvSpPr>
          <p:nvPr>
            <p:ph type="dt" sz="half" idx="10"/>
          </p:nvPr>
        </p:nvSpPr>
        <p:spPr/>
        <p:txBody>
          <a:bodyPr/>
          <a:lstStyle/>
          <a:p>
            <a:fld id="{F4559C0E-EA47-4C22-85F3-62B6C5C63503}" type="datetime1">
              <a:rPr lang="tr-TR" smtClean="0"/>
              <a:pPr/>
              <a:t>26.3.2015</a:t>
            </a:fld>
            <a:endParaRPr lang="tr-TR"/>
          </a:p>
        </p:txBody>
      </p:sp>
      <p:sp>
        <p:nvSpPr>
          <p:cNvPr id="5" name="Altbilgi Yer Tutucusu 4"/>
          <p:cNvSpPr>
            <a:spLocks noGrp="1"/>
          </p:cNvSpPr>
          <p:nvPr>
            <p:ph type="ftr" sz="quarter" idx="11"/>
          </p:nvPr>
        </p:nvSpPr>
        <p:spPr/>
        <p:txBody>
          <a:bodyPr/>
          <a:lstStyle/>
          <a:p>
            <a:r>
              <a:rPr lang="tr-TR" smtClean="0"/>
              <a:t>ograhle@hotmail.com</a:t>
            </a:r>
            <a:endParaRPr lang="tr-TR"/>
          </a:p>
        </p:txBody>
      </p:sp>
      <p:sp>
        <p:nvSpPr>
          <p:cNvPr id="6" name="Slayt Numarası Yer Tutucusu 5"/>
          <p:cNvSpPr>
            <a:spLocks noGrp="1"/>
          </p:cNvSpPr>
          <p:nvPr>
            <p:ph type="sldNum" sz="quarter" idx="12"/>
          </p:nvPr>
        </p:nvSpPr>
        <p:spPr/>
        <p:txBody>
          <a:bodyPr/>
          <a:lstStyle/>
          <a:p>
            <a:fld id="{4CA5CFAE-E32A-477B-B424-AFAE84A9C0CB}" type="slidenum">
              <a:rPr lang="tr-TR" smtClean="0"/>
              <a:pPr/>
              <a:t>8</a:t>
            </a:fld>
            <a:endParaRPr lang="tr-TR"/>
          </a:p>
        </p:txBody>
      </p:sp>
    </p:spTree>
    <p:extLst>
      <p:ext uri="{BB962C8B-B14F-4D97-AF65-F5344CB8AC3E}">
        <p14:creationId xmlns:p14="http://schemas.microsoft.com/office/powerpoint/2010/main" val="1213414701"/>
      </p:ext>
    </p:extLst>
  </p:cSld>
  <p:clrMapOvr>
    <a:masterClrMapping/>
  </p:clrMapOvr>
  <p:transition spd="med">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Okullarda ders öğretmenleri;</a:t>
            </a:r>
            <a:endParaRPr lang="tr-TR" dirty="0"/>
          </a:p>
        </p:txBody>
      </p:sp>
      <p:sp>
        <p:nvSpPr>
          <p:cNvPr id="3" name="İçerik Yer Tutucusu 2"/>
          <p:cNvSpPr>
            <a:spLocks noGrp="1"/>
          </p:cNvSpPr>
          <p:nvPr>
            <p:ph idx="1"/>
          </p:nvPr>
        </p:nvSpPr>
        <p:spPr/>
        <p:txBody>
          <a:bodyPr>
            <a:normAutofit/>
          </a:bodyPr>
          <a:lstStyle/>
          <a:p>
            <a:r>
              <a:rPr lang="tr-TR"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Gönderilen her çalışmaya ait Öğrenci Etkinliği Bildirim Formunu doldurup CD’ye kayıtlı durumda; </a:t>
            </a:r>
            <a:endParaRPr lang="tr-TR"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Veri Yer Tutucusu 3"/>
          <p:cNvSpPr>
            <a:spLocks noGrp="1"/>
          </p:cNvSpPr>
          <p:nvPr>
            <p:ph type="dt" sz="half" idx="10"/>
          </p:nvPr>
        </p:nvSpPr>
        <p:spPr/>
        <p:txBody>
          <a:bodyPr/>
          <a:lstStyle/>
          <a:p>
            <a:fld id="{F4559C0E-EA47-4C22-85F3-62B6C5C63503}" type="datetime1">
              <a:rPr lang="tr-TR" smtClean="0"/>
              <a:pPr/>
              <a:t>26.3.2015</a:t>
            </a:fld>
            <a:endParaRPr lang="tr-TR"/>
          </a:p>
        </p:txBody>
      </p:sp>
      <p:sp>
        <p:nvSpPr>
          <p:cNvPr id="5" name="Altbilgi Yer Tutucusu 4"/>
          <p:cNvSpPr>
            <a:spLocks noGrp="1"/>
          </p:cNvSpPr>
          <p:nvPr>
            <p:ph type="ftr" sz="quarter" idx="11"/>
          </p:nvPr>
        </p:nvSpPr>
        <p:spPr/>
        <p:txBody>
          <a:bodyPr/>
          <a:lstStyle/>
          <a:p>
            <a:r>
              <a:rPr lang="tr-TR" smtClean="0"/>
              <a:t>ograhle@hotmail.com</a:t>
            </a:r>
            <a:endParaRPr lang="tr-TR"/>
          </a:p>
        </p:txBody>
      </p:sp>
      <p:sp>
        <p:nvSpPr>
          <p:cNvPr id="6" name="Slayt Numarası Yer Tutucusu 5"/>
          <p:cNvSpPr>
            <a:spLocks noGrp="1"/>
          </p:cNvSpPr>
          <p:nvPr>
            <p:ph type="sldNum" sz="quarter" idx="12"/>
          </p:nvPr>
        </p:nvSpPr>
        <p:spPr/>
        <p:txBody>
          <a:bodyPr/>
          <a:lstStyle/>
          <a:p>
            <a:fld id="{4CA5CFAE-E32A-477B-B424-AFAE84A9C0CB}" type="slidenum">
              <a:rPr lang="tr-TR" smtClean="0"/>
              <a:pPr/>
              <a:t>9</a:t>
            </a:fld>
            <a:endParaRPr lang="tr-TR"/>
          </a:p>
        </p:txBody>
      </p:sp>
    </p:spTree>
    <p:extLst>
      <p:ext uri="{BB962C8B-B14F-4D97-AF65-F5344CB8AC3E}">
        <p14:creationId xmlns:p14="http://schemas.microsoft.com/office/powerpoint/2010/main" val="1453906761"/>
      </p:ext>
    </p:extLst>
  </p:cSld>
  <p:clrMapOvr>
    <a:masterClrMapping/>
  </p:clrMapOvr>
  <p:transition spd="med">
    <p:sndAc>
      <p:stSnd>
        <p:snd r:embed="rId2" name="chimes.wav"/>
      </p:stSnd>
    </p:sndAc>
  </p:transition>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318</TotalTime>
  <Words>1271</Words>
  <Application>Microsoft Office PowerPoint</Application>
  <PresentationFormat>Ekran Gösterisi (4:3)</PresentationFormat>
  <Paragraphs>162</Paragraphs>
  <Slides>26</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26</vt:i4>
      </vt:variant>
    </vt:vector>
  </HeadingPairs>
  <TitlesOfParts>
    <vt:vector size="28" baseType="lpstr">
      <vt:lpstr>Teknik</vt:lpstr>
      <vt:lpstr>Çalışma Sayfası</vt:lpstr>
      <vt:lpstr>PowerPoint Sunusu</vt:lpstr>
      <vt:lpstr>PowerPoint Sunusu</vt:lpstr>
      <vt:lpstr>PowerPoint Sunusu</vt:lpstr>
      <vt:lpstr>PowerPoint Sunusu</vt:lpstr>
      <vt:lpstr>Serginin Gerçekleştirilmesi</vt:lpstr>
      <vt:lpstr>ETKİNLİKLERİN DEĞERLENDİRİLMESİ</vt:lpstr>
      <vt:lpstr>PowerPoint Sunusu</vt:lpstr>
      <vt:lpstr>Okullarda ders öğretmenleri;</vt:lpstr>
      <vt:lpstr>Okullarda ders öğretmenleri;</vt:lpstr>
      <vt:lpstr>Okullarda ders öğretmenleri;</vt:lpstr>
      <vt:lpstr>DÜZEN KUŞAĞI ETKİNLİKLERİNDE ORTAYA ÇIKAN ÜRÜNÜN DEĞERLENDİRMEYE ALINABİLMESİ İÇİN ŞU ÖZELLİKLERE SAHİP OLMASI GEREKİR:</vt:lpstr>
      <vt:lpstr>DÜZEN KUŞAĞI ETKİNLİKLERİNDE ORTAYA ÇIKAN ÜRÜNÜN DEĞERLENDİRMEYE ALINABİLMESİ İÇİN ŞU ÖZELLİKLERE SAHİP OLMASI GEREKİR:</vt:lpstr>
      <vt:lpstr>DÜZEN KUŞAĞI ETKİNLİKLERİNDE ORTAYA ÇIKAN ÜRÜNÜN DEĞERLENDİRMEYE ALINABİLMESİ İÇİN ŞU ÖZELLİKLERE SAHİP OLMASI GEREKİR:</vt:lpstr>
      <vt:lpstr>Ayrıca DÜZEN KUŞAĞI İÇİN her sınıf seviyesinde;</vt:lpstr>
      <vt:lpstr>Ayrıca DÜZEN KUŞAĞI İÇİN her sınıf seviyesinde;</vt:lpstr>
      <vt:lpstr>Ayrıca DÜZEN KUŞAĞI İÇİN 8. sınıf seviyesinde;</vt:lpstr>
      <vt:lpstr>Kurgu kuşağı etkinlikleri için gönderilen çalışmanın değerlendirmeye alınabilmesi için şu özelliklere sahip olması gerekir:</vt:lpstr>
      <vt:lpstr>Ayrıca Kurgu KUŞAĞI İÇİN her sınıf seviyesinde;</vt:lpstr>
      <vt:lpstr>Ayrıca Kurgu KUŞAĞI İÇİN 8. sınıf seviyesinde;</vt:lpstr>
      <vt:lpstr>Yapım kuşağı etkinlikleri için gönderilen çalışmanın değerlendirmeye alınabilmesi için şu özelliklere sahip olması gerekir.</vt:lpstr>
      <vt:lpstr>Yapım kuşağı etkinlikleri için gönderilen çalışmanın değerlendirmeye alınabilmesi için şu özelliklere sahip olması gerekir.</vt:lpstr>
      <vt:lpstr>Yapım kuşağı etkinlikleri için gönderilen çalışmanın değerlendirmeye alınabilmesi için şu özelliklere sahip olması gerekir.</vt:lpstr>
      <vt:lpstr>PowerPoint Sunusu</vt:lpstr>
      <vt:lpstr>ETKİNLİKLERİN BİLDİRİLMESİ</vt:lpstr>
      <vt:lpstr>Sergilenmeye değer bulunan etkinliklerin;</vt:lpstr>
      <vt:lpstr>Yapacağınız  katkılardan  dolayı  şimdiden TEŞEKKÜR ederiz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rahmi</dc:creator>
  <cp:lastModifiedBy>Oğuz Rahmi ÇELİK</cp:lastModifiedBy>
  <cp:revision>26</cp:revision>
  <dcterms:created xsi:type="dcterms:W3CDTF">2013-04-12T05:38:16Z</dcterms:created>
  <dcterms:modified xsi:type="dcterms:W3CDTF">2015-03-26T13:01:57Z</dcterms:modified>
</cp:coreProperties>
</file>